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685" r:id="rId2"/>
    <p:sldId id="687" r:id="rId3"/>
    <p:sldId id="730" r:id="rId4"/>
    <p:sldId id="732" r:id="rId5"/>
    <p:sldId id="736" r:id="rId6"/>
    <p:sldId id="733" r:id="rId7"/>
    <p:sldId id="737" r:id="rId8"/>
    <p:sldId id="734" r:id="rId9"/>
    <p:sldId id="735" r:id="rId10"/>
    <p:sldId id="739" r:id="rId11"/>
    <p:sldId id="740" r:id="rId12"/>
    <p:sldId id="738" r:id="rId13"/>
  </p:sldIdLst>
  <p:sldSz cx="9144000" cy="6858000" type="screen4x3"/>
  <p:notesSz cx="9855200" cy="67183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Tahoma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Tahoma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Tahoma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Tahoma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00FFCC"/>
    <a:srgbClr val="66FF99"/>
    <a:srgbClr val="66FFFF"/>
    <a:srgbClr val="FF9933"/>
    <a:srgbClr val="0000FF"/>
    <a:srgbClr val="6666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3" autoAdjust="0"/>
    <p:restoredTop sz="94660" autoAdjust="0"/>
  </p:normalViewPr>
  <p:slideViewPr>
    <p:cSldViewPr>
      <p:cViewPr varScale="1">
        <p:scale>
          <a:sx n="94" d="100"/>
          <a:sy n="94" d="100"/>
        </p:scale>
        <p:origin x="-7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680" y="-104"/>
      </p:cViewPr>
      <p:guideLst>
        <p:guide orient="horz" pos="2117"/>
        <p:guide pos="31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defTabSz="919163">
              <a:defRPr sz="12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4825" y="0"/>
            <a:ext cx="427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81750"/>
            <a:ext cx="427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defTabSz="919163">
              <a:defRPr sz="12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 dirty="0"/>
              <a:t>Arnaud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4825" y="6381750"/>
            <a:ext cx="427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044FCCF1-4E2F-3943-89A2-4CA66881DD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7009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defTabSz="919163">
              <a:defRPr sz="1200" b="0"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4825" y="0"/>
            <a:ext cx="427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 b="0"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59150" cy="2519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192463"/>
            <a:ext cx="7226300" cy="302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81750"/>
            <a:ext cx="427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defTabSz="919163">
              <a:defRPr sz="1200" b="0">
                <a:latin typeface="Times New Roman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 dirty="0"/>
              <a:t>Arnaud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4825" y="6381750"/>
            <a:ext cx="4270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B4FF53B3-5CE5-4E44-92B9-C584C82AA4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519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24742-B83F-5943-B629-7A2DEBF210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B3AB1-B05B-574E-9A67-095D3FFFFA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0"/>
            <a:ext cx="219075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41985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E2D6-F1BF-8540-B44A-73D2DC8CEB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EE7C4-606D-2D40-A955-0835C28065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8FA24-26FE-6044-A046-CE819CFF40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29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371600"/>
            <a:ext cx="4229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81C5D-D4B6-4D48-A3D6-F3680D32A1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1728C-CDE4-CC4F-94DB-07C785A13A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5C0C-1F2F-BD40-8E0C-C9FFE1816E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CC17C-D2DB-0F44-AD78-F773224F07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55ACC-64B6-1D47-A5FA-8941875E36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E1C5F-B1AA-CD47-AF5D-F4D1D531E1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610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master </a:t>
            </a:r>
            <a:r>
              <a:rPr lang="fr-FR" dirty="0" err="1"/>
              <a:t>text</a:t>
            </a:r>
            <a:r>
              <a:rPr lang="fr-FR" dirty="0"/>
              <a:t> styles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4"/>
            <a:r>
              <a:rPr lang="fr-FR" dirty="0" err="1"/>
              <a:t>fifth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553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34542FFF-6B0D-3544-8BDC-A9E2AA51C6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 rot="16200000">
            <a:off x="-2590800" y="3886200"/>
            <a:ext cx="556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400" b="0" dirty="0" smtClean="0">
                <a:solidFill>
                  <a:schemeClr val="bg2"/>
                </a:solidFill>
              </a:rPr>
              <a:t>HI-LUMI-LARP, 17 Nov 2011: GdR; Performance req.</a:t>
            </a:r>
            <a:r>
              <a:rPr lang="en-US" sz="1400" b="0" baseline="0" dirty="0" smtClean="0">
                <a:solidFill>
                  <a:schemeClr val="bg2"/>
                </a:solidFill>
              </a:rPr>
              <a:t> IR magnets</a:t>
            </a:r>
            <a:endParaRPr lang="en-US" sz="1400" b="0" dirty="0">
              <a:solidFill>
                <a:schemeClr val="bg2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762000"/>
            <a:ext cx="9144000" cy="381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ahoma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/>
          <a:ea typeface="ＭＳ Ｐゴシック" pitchFamily="-106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106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106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106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-106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-10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-10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-10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-106" charset="0"/>
        </a:defRPr>
      </a:lvl9pPr>
    </p:titleStyle>
    <p:bodyStyle>
      <a:lvl1pPr marL="288000" indent="-2880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/>
          <a:ea typeface="ＭＳ Ｐゴシック" pitchFamily="-106" charset="-128"/>
          <a:cs typeface="ＭＳ Ｐゴシック" charset="-128"/>
        </a:defRPr>
      </a:lvl1pPr>
      <a:lvl2pPr marL="576000" indent="-288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/>
          <a:ea typeface="ＭＳ Ｐゴシック" pitchFamily="-106" charset="-128"/>
          <a:cs typeface="ＭＳ Ｐゴシック" charset="-128"/>
        </a:defRPr>
      </a:lvl2pPr>
      <a:lvl3pPr marL="864000" indent="-2880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/>
          <a:ea typeface="ＭＳ Ｐゴシック" pitchFamily="-106" charset="-128"/>
          <a:cs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/>
          <a:ea typeface="ＭＳ Ｐゴシック" pitchFamily="-106" charset="-128"/>
          <a:cs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/>
          <a:ea typeface="ＭＳ Ｐゴシック" pitchFamily="-106" charset="-128"/>
          <a:cs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7775"/>
          </a:xfrm>
        </p:spPr>
        <p:txBody>
          <a:bodyPr/>
          <a:lstStyle/>
          <a:p>
            <a:pPr algn="ctr"/>
            <a:r>
              <a:rPr lang="en-GB" dirty="0" smtClean="0">
                <a:latin typeface="Arial" charset="0"/>
                <a:ea typeface="ＭＳ Ｐゴシック" charset="-128"/>
              </a:rPr>
              <a:t/>
            </a:r>
            <a:br>
              <a:rPr lang="en-GB" dirty="0" smtClean="0">
                <a:latin typeface="Arial" charset="0"/>
                <a:ea typeface="ＭＳ Ｐゴシック" charset="-128"/>
              </a:rPr>
            </a:br>
            <a:r>
              <a:rPr lang="en-GB" dirty="0"/>
              <a:t>Performance requirements for IR </a:t>
            </a:r>
            <a:r>
              <a:rPr lang="en-GB" dirty="0" smtClean="0"/>
              <a:t>magnets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err="1" smtClean="0">
                <a:latin typeface="Arial" charset="0"/>
                <a:ea typeface="ＭＳ Ｐゴシック" charset="-128"/>
              </a:rPr>
              <a:t>Gijs</a:t>
            </a:r>
            <a:r>
              <a:rPr lang="en-GB" sz="2000" dirty="0" smtClean="0">
                <a:latin typeface="Arial" charset="0"/>
                <a:ea typeface="ＭＳ Ｐゴシック" charset="-128"/>
              </a:rPr>
              <a:t> de Rijk</a:t>
            </a:r>
            <a:r>
              <a:rPr lang="en-GB" sz="2000" b="0" dirty="0" smtClean="0">
                <a:latin typeface="Arial" charset="0"/>
                <a:ea typeface="ＭＳ Ｐゴシック" charset="-128"/>
              </a:rPr>
              <a:t/>
            </a:r>
            <a:br>
              <a:rPr lang="en-GB" sz="2000" b="0" dirty="0" smtClean="0">
                <a:latin typeface="Arial" charset="0"/>
                <a:ea typeface="ＭＳ Ｐゴシック" charset="-128"/>
              </a:rPr>
            </a:br>
            <a:r>
              <a:rPr lang="en-GB" sz="2000" b="0" dirty="0" smtClean="0">
                <a:latin typeface="Arial" charset="0"/>
                <a:ea typeface="ＭＳ Ｐゴシック" charset="-128"/>
              </a:rPr>
              <a:t/>
            </a:r>
            <a:br>
              <a:rPr lang="en-GB" sz="2000" b="0" dirty="0" smtClean="0">
                <a:latin typeface="Arial" charset="0"/>
                <a:ea typeface="ＭＳ Ｐゴシック" charset="-128"/>
              </a:rPr>
            </a:br>
            <a:r>
              <a:rPr lang="en-GB" sz="2000" b="0" dirty="0" smtClean="0">
                <a:latin typeface="Arial" charset="0"/>
                <a:ea typeface="ＭＳ Ｐゴシック" charset="-128"/>
              </a:rPr>
              <a:t>CERN</a:t>
            </a:r>
            <a:r>
              <a:rPr lang="en-GB" sz="2000" dirty="0" smtClean="0">
                <a:latin typeface="Arial" charset="0"/>
                <a:ea typeface="ＭＳ Ｐゴシック" charset="-128"/>
              </a:rPr>
              <a:t/>
            </a:r>
            <a:br>
              <a:rPr lang="en-GB" sz="2000" dirty="0" smtClean="0">
                <a:latin typeface="Arial" charset="0"/>
                <a:ea typeface="ＭＳ Ｐゴシック" charset="-128"/>
              </a:rPr>
            </a:br>
            <a:r>
              <a:rPr lang="en-GB" dirty="0" smtClean="0">
                <a:latin typeface="Arial" charset="0"/>
                <a:ea typeface="ＭＳ Ｐゴシック" charset="-128"/>
              </a:rPr>
              <a:t/>
            </a:r>
            <a:br>
              <a:rPr lang="en-GB" dirty="0" smtClean="0">
                <a:latin typeface="Arial" charset="0"/>
                <a:ea typeface="ＭＳ Ｐゴシック" charset="-128"/>
              </a:rPr>
            </a:br>
            <a:r>
              <a:rPr lang="en-GB" dirty="0" smtClean="0">
                <a:latin typeface="Arial" charset="0"/>
                <a:ea typeface="ＭＳ Ｐゴシック" charset="-128"/>
              </a:rPr>
              <a:t>	</a:t>
            </a:r>
            <a:endParaRPr lang="en-GB" sz="20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AD0A70-758E-D14F-9338-42D1A123ACB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75" y="2255838"/>
            <a:ext cx="6049963" cy="389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321945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sz="1200" dirty="0"/>
              <a:t>1st </a:t>
            </a:r>
            <a:r>
              <a:rPr lang="en-US" altLang="en-US" sz="1200" dirty="0" err="1"/>
              <a:t>HiLumi</a:t>
            </a:r>
            <a:r>
              <a:rPr lang="en-US" altLang="en-US" sz="1200" dirty="0"/>
              <a:t> LHC/LARP Collaboration Meeting</a:t>
            </a: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LQS01 Test at </a:t>
            </a:r>
            <a:r>
              <a:rPr lang="en-US" dirty="0" err="1" smtClean="0"/>
              <a:t>Fermilab</a:t>
            </a:r>
            <a:r>
              <a:rPr lang="en-US" dirty="0"/>
              <a:t> (see </a:t>
            </a:r>
            <a:r>
              <a:rPr lang="en-US" dirty="0" smtClean="0"/>
              <a:t>G. </a:t>
            </a:r>
            <a:r>
              <a:rPr lang="en-US" dirty="0" err="1" smtClean="0"/>
              <a:t>Chlachidze’s</a:t>
            </a:r>
            <a:r>
              <a:rPr lang="en-US" dirty="0" smtClean="0"/>
              <a:t> talk)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019175"/>
            <a:ext cx="8534400" cy="5229225"/>
          </a:xfrm>
        </p:spPr>
        <p:txBody>
          <a:bodyPr/>
          <a:lstStyle/>
          <a:p>
            <a:pPr marL="342900" lvl="1" indent="0" eaLnBrk="1" hangingPunct="1">
              <a:buFont typeface="Wingdings" pitchFamily="2" charset="2"/>
              <a:buNone/>
            </a:pPr>
            <a:endParaRPr lang="en-US" sz="800" smtClean="0"/>
          </a:p>
          <a:p>
            <a:pPr eaLnBrk="1" hangingPunct="1">
              <a:buSzPct val="75000"/>
            </a:pPr>
            <a:r>
              <a:rPr lang="en-US" sz="2000" smtClean="0"/>
              <a:t>LQS01b, a reassembly of LQS01a with more uniform and higher pre-stress, was tested in July 2010</a:t>
            </a:r>
          </a:p>
          <a:p>
            <a:pPr marL="342900" lvl="1" indent="0" eaLnBrk="1" hangingPunct="1">
              <a:buSzPct val="75000"/>
            </a:pPr>
            <a:r>
              <a:rPr lang="en-US" sz="1600" smtClean="0"/>
              <a:t> </a:t>
            </a:r>
            <a:r>
              <a:rPr lang="en-US" sz="1800" smtClean="0"/>
              <a:t>Reached 222 T/m at 4.6 K </a:t>
            </a:r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</p:txBody>
      </p:sp>
      <p:sp>
        <p:nvSpPr>
          <p:cNvPr id="44039" name="TextBox 2"/>
          <p:cNvSpPr txBox="1">
            <a:spLocks noChangeArrowheads="1"/>
          </p:cNvSpPr>
          <p:nvPr/>
        </p:nvSpPr>
        <p:spPr bwMode="auto">
          <a:xfrm>
            <a:off x="490538" y="5638800"/>
            <a:ext cx="2486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LQS01b quench history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EE7C4-606D-2D40-A955-0835C280656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23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321945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sz="1200" dirty="0"/>
              <a:t>1st </a:t>
            </a:r>
            <a:r>
              <a:rPr lang="en-US" altLang="en-US" sz="1200" dirty="0" err="1"/>
              <a:t>HiLumi</a:t>
            </a:r>
            <a:r>
              <a:rPr lang="en-US" altLang="en-US" sz="1200" dirty="0"/>
              <a:t> LHC/LARP Collaboration Meeting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LQS02 Quench History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190625"/>
            <a:ext cx="8534400" cy="4914900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z="2000" smtClean="0"/>
              <a:t>Exceeded 200 T/m at 1.9 K and 2.6 K (only for ramp rates of 100-150 A/s) but failed to reproduce LQS01b performance</a:t>
            </a:r>
            <a:endParaRPr lang="en-US" sz="1200" smtClean="0">
              <a:solidFill>
                <a:srgbClr val="3333CC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sz="1200" smtClean="0"/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</p:txBody>
      </p:sp>
      <p:pic>
        <p:nvPicPr>
          <p:cNvPr id="5018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" y="1909763"/>
            <a:ext cx="7600950" cy="419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EE7C4-606D-2D40-A955-0835C280656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1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</a:t>
            </a:r>
            <a:r>
              <a:rPr lang="en-GB" dirty="0" err="1" smtClean="0"/>
              <a:t>quadrupole</a:t>
            </a:r>
            <a:r>
              <a:rPr lang="en-GB" dirty="0" smtClean="0"/>
              <a:t>: acceptance criteria “revisited”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GB" dirty="0" smtClean="0"/>
          </a:p>
          <a:p>
            <a:pPr lvl="1"/>
            <a:r>
              <a:rPr lang="en-GB" dirty="0" smtClean="0"/>
              <a:t>≤ 3 quenches to reach nominal </a:t>
            </a:r>
            <a:r>
              <a:rPr lang="en-GB" dirty="0"/>
              <a:t>gradient =&gt; </a:t>
            </a:r>
            <a:r>
              <a:rPr lang="en-GB" dirty="0" smtClean="0"/>
              <a:t>160 </a:t>
            </a:r>
            <a:r>
              <a:rPr lang="en-GB" dirty="0"/>
              <a:t>T/</a:t>
            </a:r>
            <a:r>
              <a:rPr lang="en-GB" dirty="0" smtClean="0"/>
              <a:t>m (120 mm)</a:t>
            </a:r>
          </a:p>
          <a:p>
            <a:pPr lvl="2"/>
            <a:r>
              <a:rPr lang="en-GB" dirty="0" smtClean="0"/>
              <a:t>The latest HQs show that this should be possible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&lt; 10 quenches to reach 110% of nominal </a:t>
            </a:r>
            <a:r>
              <a:rPr lang="en-GB" dirty="0"/>
              <a:t>gradient =</a:t>
            </a:r>
            <a:r>
              <a:rPr lang="en-GB"/>
              <a:t>&gt; </a:t>
            </a:r>
            <a:r>
              <a:rPr lang="en-GB" smtClean="0"/>
              <a:t>176 </a:t>
            </a:r>
            <a:r>
              <a:rPr lang="en-GB" dirty="0"/>
              <a:t>T/</a:t>
            </a:r>
            <a:r>
              <a:rPr lang="en-GB" dirty="0" smtClean="0"/>
              <a:t>m</a:t>
            </a:r>
          </a:p>
          <a:p>
            <a:pPr lvl="2"/>
            <a:r>
              <a:rPr lang="en-GB" dirty="0"/>
              <a:t>The latest HQs show that this should be possible</a:t>
            </a:r>
          </a:p>
          <a:p>
            <a:pPr marL="28800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Maximum 1 quench after thermal cycle to reach nominal gradient</a:t>
            </a:r>
          </a:p>
          <a:p>
            <a:pPr lvl="2"/>
            <a:r>
              <a:rPr lang="en-GB" dirty="0"/>
              <a:t>This is not really well </a:t>
            </a:r>
            <a:r>
              <a:rPr lang="en-GB" dirty="0" smtClean="0"/>
              <a:t>know</a:t>
            </a:r>
          </a:p>
          <a:p>
            <a:pPr lvl="2"/>
            <a:endParaRPr lang="en-GB" dirty="0"/>
          </a:p>
          <a:p>
            <a:pPr marL="288000" lvl="1" indent="0">
              <a:buNone/>
            </a:pPr>
            <a:endParaRPr lang="en-GB" dirty="0"/>
          </a:p>
          <a:p>
            <a:pPr marL="288000" lvl="1" indent="0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EE7C4-606D-2D40-A955-0835C280656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307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>
                <a:latin typeface="Arial" charset="0"/>
                <a:ea typeface="ＭＳ Ｐゴシック" charset="-128"/>
              </a:rPr>
              <a:t>Content</a:t>
            </a:r>
            <a:endParaRPr lang="en-US" smtClean="0">
              <a:latin typeface="Arial" charset="0"/>
              <a:ea typeface="ＭＳ Ｐゴシック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  <a:ea typeface="ＭＳ Ｐゴシック" charset="-128"/>
              </a:rPr>
              <a:t>IR quad Magnet specification</a:t>
            </a:r>
          </a:p>
          <a:p>
            <a:endParaRPr lang="en-US" sz="2400" dirty="0" smtClean="0">
              <a:latin typeface="Arial" charset="0"/>
              <a:ea typeface="ＭＳ Ｐゴシック" charset="-128"/>
            </a:endParaRPr>
          </a:p>
          <a:p>
            <a:r>
              <a:rPr lang="en-US" sz="2400" dirty="0" smtClean="0">
                <a:latin typeface="Arial" charset="0"/>
                <a:ea typeface="ＭＳ Ｐゴシック" charset="-128"/>
              </a:rPr>
              <a:t>Acceptance criteria</a:t>
            </a:r>
          </a:p>
          <a:p>
            <a:pPr lvl="1"/>
            <a:r>
              <a:rPr lang="en-US" sz="2400" dirty="0" smtClean="0">
                <a:latin typeface="Arial" charset="0"/>
                <a:ea typeface="ＭＳ Ｐゴシック" charset="-128"/>
              </a:rPr>
              <a:t>LHC lessons</a:t>
            </a:r>
          </a:p>
          <a:p>
            <a:pPr lvl="1"/>
            <a:r>
              <a:rPr lang="en-US" sz="2400" dirty="0" smtClean="0">
                <a:latin typeface="Arial" charset="0"/>
                <a:ea typeface="ＭＳ Ｐゴシック" charset="-128"/>
              </a:rPr>
              <a:t>Upgrade IR </a:t>
            </a:r>
            <a:r>
              <a:rPr lang="en-US" sz="2400" smtClean="0">
                <a:latin typeface="Arial" charset="0"/>
                <a:ea typeface="ＭＳ Ｐゴシック" charset="-128"/>
              </a:rPr>
              <a:t>quads performance requirements</a:t>
            </a:r>
            <a:endParaRPr lang="en-US" sz="2400" dirty="0" smtClean="0">
              <a:latin typeface="Arial" charset="0"/>
              <a:ea typeface="ＭＳ Ｐゴシック" charset="-128"/>
            </a:endParaRP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9E11BB3-DBB4-0748-B35A-ABF0B49328D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</a:t>
            </a:r>
            <a:r>
              <a:rPr lang="en-GB" dirty="0" err="1" smtClean="0"/>
              <a:t>quadrupole</a:t>
            </a:r>
            <a:r>
              <a:rPr lang="en-GB" dirty="0" smtClean="0"/>
              <a:t> preliminary specification (</a:t>
            </a:r>
            <a:r>
              <a:rPr lang="en-GB" dirty="0"/>
              <a:t>A</a:t>
            </a:r>
            <a:r>
              <a:rPr lang="en-GB" dirty="0" smtClean="0"/>
              <a:t>ug 2010)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7150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Aperture  A = 120 mm – 150 mm (</a:t>
            </a:r>
            <a:r>
              <a:rPr lang="en-GB" dirty="0" err="1" smtClean="0"/>
              <a:t>t</a:t>
            </a:r>
            <a:r>
              <a:rPr lang="en-GB" dirty="0" smtClean="0"/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Gradient  G = 175 T/</a:t>
            </a:r>
            <a:r>
              <a:rPr lang="en-GB" dirty="0" err="1" smtClean="0"/>
              <a:t>m</a:t>
            </a:r>
            <a:r>
              <a:rPr lang="en-GB" dirty="0" smtClean="0"/>
              <a:t> – 140 T/</a:t>
            </a:r>
            <a:r>
              <a:rPr lang="en-GB" dirty="0" err="1" smtClean="0"/>
              <a:t>m</a:t>
            </a:r>
            <a:r>
              <a:rPr lang="en-GB" dirty="0" smtClean="0"/>
              <a:t> (</a:t>
            </a:r>
            <a:r>
              <a:rPr lang="en-GB" dirty="0" err="1" smtClean="0"/>
              <a:t>t</a:t>
            </a:r>
            <a:r>
              <a:rPr lang="en-GB" dirty="0" smtClean="0"/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Cold mass length 8 </a:t>
            </a:r>
            <a:r>
              <a:rPr lang="en-GB" dirty="0" err="1" smtClean="0"/>
              <a:t>m</a:t>
            </a:r>
            <a:r>
              <a:rPr lang="en-GB" dirty="0" smtClean="0"/>
              <a:t> – 10 </a:t>
            </a:r>
            <a:r>
              <a:rPr lang="en-GB" dirty="0" err="1" smtClean="0"/>
              <a:t>m</a:t>
            </a:r>
            <a:r>
              <a:rPr lang="en-GB" dirty="0" smtClean="0"/>
              <a:t> (</a:t>
            </a:r>
            <a:r>
              <a:rPr lang="en-GB" dirty="0" err="1" smtClean="0"/>
              <a:t>t</a:t>
            </a:r>
            <a:r>
              <a:rPr lang="en-GB" dirty="0" smtClean="0"/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Maximum cold mass outer diameter        = 600 mm  (</a:t>
            </a:r>
            <a:r>
              <a:rPr lang="en-GB" dirty="0" err="1" smtClean="0"/>
              <a:t>s</a:t>
            </a:r>
            <a:r>
              <a:rPr lang="en-GB" dirty="0" smtClean="0"/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Operation temperature 1.9 K  (option 4.4 K) (</a:t>
            </a:r>
            <a:r>
              <a:rPr lang="en-GB" dirty="0" err="1" smtClean="0"/>
              <a:t>t</a:t>
            </a:r>
            <a:r>
              <a:rPr lang="en-GB" dirty="0" smtClean="0"/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Operational current ≤ 13 kA  (</a:t>
            </a:r>
            <a:r>
              <a:rPr lang="en-GB" dirty="0" err="1" smtClean="0"/>
              <a:t>s</a:t>
            </a:r>
            <a:r>
              <a:rPr lang="en-GB" dirty="0" smtClean="0"/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Angular straightness (tilt) 1 </a:t>
            </a:r>
            <a:r>
              <a:rPr lang="en-GB" dirty="0" err="1" smtClean="0"/>
              <a:t>mrad</a:t>
            </a:r>
            <a:r>
              <a:rPr lang="en-GB" dirty="0" smtClean="0"/>
              <a:t> </a:t>
            </a:r>
            <a:r>
              <a:rPr lang="en-GB" dirty="0" err="1" smtClean="0"/>
              <a:t>rms</a:t>
            </a:r>
            <a:endParaRPr lang="en-GB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Radiation hardness for  (</a:t>
            </a:r>
            <a:r>
              <a:rPr lang="en-GB" dirty="0" err="1" smtClean="0"/>
              <a:t>e</a:t>
            </a:r>
            <a:r>
              <a:rPr lang="en-GB" dirty="0" smtClean="0"/>
              <a:t>) (with shielding):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50 </a:t>
            </a:r>
            <a:r>
              <a:rPr lang="en-GB" dirty="0" err="1" smtClean="0"/>
              <a:t>MGy</a:t>
            </a:r>
            <a:endParaRPr lang="en-GB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2</a:t>
            </a:r>
            <a:r>
              <a:rPr lang="en-GB" sz="2400" b="1" baseline="30000" dirty="0" smtClean="0"/>
              <a:t>.</a:t>
            </a:r>
            <a:r>
              <a:rPr lang="en-GB" dirty="0" smtClean="0"/>
              <a:t>10</a:t>
            </a:r>
            <a:r>
              <a:rPr lang="en-GB" baseline="30000" dirty="0" smtClean="0"/>
              <a:t>16</a:t>
            </a:r>
            <a:r>
              <a:rPr lang="en-GB" dirty="0" smtClean="0"/>
              <a:t> protons/cm</a:t>
            </a:r>
            <a:r>
              <a:rPr lang="en-GB" baseline="30000" dirty="0" smtClean="0"/>
              <a:t>2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3</a:t>
            </a:r>
            <a:r>
              <a:rPr lang="en-GB" sz="2400" b="1" baseline="30000" dirty="0" smtClean="0"/>
              <a:t>.</a:t>
            </a:r>
            <a:r>
              <a:rPr lang="en-GB" dirty="0" smtClean="0"/>
              <a:t>10</a:t>
            </a:r>
            <a:r>
              <a:rPr lang="en-GB" baseline="30000" dirty="0" smtClean="0"/>
              <a:t>18</a:t>
            </a:r>
            <a:r>
              <a:rPr lang="en-GB" dirty="0" smtClean="0"/>
              <a:t> neutrons/cm</a:t>
            </a:r>
            <a:r>
              <a:rPr lang="en-GB" baseline="30000" dirty="0" smtClean="0"/>
              <a:t>2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Maximum heat load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Local 15 mW/cm</a:t>
            </a:r>
            <a:r>
              <a:rPr lang="en-GB" baseline="30000" dirty="0" smtClean="0"/>
              <a:t>3</a:t>
            </a:r>
            <a:r>
              <a:rPr lang="en-GB" dirty="0" smtClean="0"/>
              <a:t> in 10 cm length parts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Global 50 W/</a:t>
            </a:r>
            <a:r>
              <a:rPr lang="en-GB" dirty="0" err="1" smtClean="0"/>
              <a:t>m</a:t>
            </a:r>
            <a:endParaRPr lang="en-GB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/>
              <a:t>Cold mass pressure tested at 26 bars          </a:t>
            </a:r>
            <a:r>
              <a:rPr lang="en-GB" sz="1400" dirty="0" smtClean="0"/>
              <a:t>(NB: </a:t>
            </a:r>
            <a:r>
              <a:rPr lang="en-GB" sz="1400" dirty="0" err="1" smtClean="0"/>
              <a:t>t</a:t>
            </a:r>
            <a:r>
              <a:rPr lang="en-GB" sz="1400" dirty="0" smtClean="0"/>
              <a:t> = </a:t>
            </a:r>
            <a:r>
              <a:rPr lang="en-GB" sz="1400" dirty="0" err="1" smtClean="0"/>
              <a:t>tbd</a:t>
            </a:r>
            <a:r>
              <a:rPr lang="en-GB" sz="1400" dirty="0" smtClean="0"/>
              <a:t> later, </a:t>
            </a:r>
            <a:r>
              <a:rPr lang="en-GB" sz="1400" dirty="0" err="1" smtClean="0"/>
              <a:t>s</a:t>
            </a:r>
            <a:r>
              <a:rPr lang="en-GB" sz="1400" dirty="0" smtClean="0"/>
              <a:t> = soft, </a:t>
            </a:r>
            <a:r>
              <a:rPr lang="en-GB" sz="1400" dirty="0" err="1" smtClean="0"/>
              <a:t>e</a:t>
            </a:r>
            <a:r>
              <a:rPr lang="en-GB" sz="1400" dirty="0" smtClean="0"/>
              <a:t> = estimate)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GB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C5C0C-1F2F-BD40-8E0C-C9FFE1816E5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5029200" y="2362200"/>
          <a:ext cx="2667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4" name="Equation" r:id="rId3" imgW="266700" imgH="254000" progId="Equation.3">
                  <p:embed/>
                </p:oleObj>
              </mc:Choice>
              <mc:Fallback>
                <p:oleObj name="Equation" r:id="rId3" imgW="266700" imgH="254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362200"/>
                        <a:ext cx="2667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</a:t>
            </a:r>
            <a:r>
              <a:rPr lang="en-GB" dirty="0" err="1" smtClean="0"/>
              <a:t>quadrupole</a:t>
            </a:r>
            <a:r>
              <a:rPr lang="en-GB" dirty="0" smtClean="0"/>
              <a:t>: acceptance criteria (Aug 2010) as derived from LHC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Acceptance criteria: (what do we call success ?) 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&lt; 3 quenches to reach nominal gradient</a:t>
            </a:r>
          </a:p>
          <a:p>
            <a:pPr lvl="2"/>
            <a:r>
              <a:rPr lang="en-GB" dirty="0" smtClean="0"/>
              <a:t>With more a series production will be </a:t>
            </a:r>
            <a:r>
              <a:rPr lang="en-GB" dirty="0" err="1" smtClean="0"/>
              <a:t>problemetic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&lt; 10 quenches to reach 110% of nominal gradient</a:t>
            </a:r>
          </a:p>
          <a:p>
            <a:pPr lvl="2"/>
            <a:r>
              <a:rPr lang="en-GB" dirty="0" smtClean="0"/>
              <a:t>We need to aim higher to be sure of the quality of the magnet at nominal</a:t>
            </a:r>
          </a:p>
          <a:p>
            <a:pPr marL="28800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Maximum 1 quench after thermal cycle to reach nominal gradient</a:t>
            </a:r>
          </a:p>
          <a:p>
            <a:pPr lvl="2"/>
            <a:r>
              <a:rPr lang="en-GB" dirty="0" smtClean="0"/>
              <a:t>This is not really well know</a:t>
            </a:r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EE7C4-606D-2D40-A955-0835C280656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Quench performance: look back at LHC dipoles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1349896"/>
          </a:xfrm>
        </p:spPr>
        <p:txBody>
          <a:bodyPr/>
          <a:lstStyle/>
          <a:p>
            <a:r>
              <a:rPr lang="en-US" dirty="0" smtClean="0"/>
              <a:t>LHC dipoles reached nominal (87%) within 3 quenches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EE7C4-606D-2D40-A955-0835C280656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73922"/>
            <a:ext cx="7674620" cy="435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Quench performance: look back at LHC dipoles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1421904"/>
          </a:xfrm>
        </p:spPr>
        <p:txBody>
          <a:bodyPr/>
          <a:lstStyle/>
          <a:p>
            <a:r>
              <a:rPr lang="en-US" dirty="0" smtClean="0"/>
              <a:t>The ultimate was reached within 8 quenches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EE7C4-606D-2D40-A955-0835C280656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476716"/>
            <a:ext cx="7403665" cy="438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995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Quench performance: look back at LHC dipoles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1493912"/>
          </a:xfrm>
        </p:spPr>
        <p:txBody>
          <a:bodyPr/>
          <a:lstStyle/>
          <a:p>
            <a:r>
              <a:rPr lang="en-US" dirty="0" smtClean="0"/>
              <a:t>After 1 thermal cycle nominal was reached within 1 quench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EE7C4-606D-2D40-A955-0835C280656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665977"/>
            <a:ext cx="7416824" cy="420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1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HQ:   Training quenches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4680520" cy="19442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HQ training quenches:</a:t>
            </a:r>
          </a:p>
          <a:p>
            <a:pPr marL="0" indent="0">
              <a:buNone/>
            </a:pPr>
            <a:r>
              <a:rPr lang="en-US" dirty="0" smtClean="0"/>
              <a:t>Nominal = 80% </a:t>
            </a:r>
            <a:r>
              <a:rPr lang="en-US" dirty="0" err="1" smtClean="0"/>
              <a:t>ss</a:t>
            </a:r>
            <a:r>
              <a:rPr lang="en-US" dirty="0" smtClean="0"/>
              <a:t> = 156 T/m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EE7C4-606D-2D40-A955-0835C280656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2748" r="16126" b="695"/>
          <a:stretch/>
        </p:blipFill>
        <p:spPr>
          <a:xfrm>
            <a:off x="323528" y="3109639"/>
            <a:ext cx="4788000" cy="37483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-4" t="2307" r="14966" b="-10"/>
          <a:stretch/>
        </p:blipFill>
        <p:spPr>
          <a:xfrm>
            <a:off x="5727397" y="1268760"/>
            <a:ext cx="3419872" cy="26718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r="15846"/>
          <a:stretch/>
        </p:blipFill>
        <p:spPr>
          <a:xfrm>
            <a:off x="5724128" y="4083507"/>
            <a:ext cx="3419872" cy="27633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44208" y="1340768"/>
            <a:ext cx="1740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Training Q in % </a:t>
            </a:r>
            <a:r>
              <a:rPr lang="en-US" sz="1400" dirty="0" err="1" smtClean="0">
                <a:latin typeface="Arial"/>
                <a:cs typeface="Arial"/>
              </a:rPr>
              <a:t>ss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88224" y="4437112"/>
            <a:ext cx="1950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Training Q peak field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9632" y="350100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Training Quenches: Gradient</a:t>
            </a:r>
            <a:endParaRPr lang="en-US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6294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HQ: high ramp rate quenches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1205880"/>
          </a:xfrm>
        </p:spPr>
        <p:txBody>
          <a:bodyPr/>
          <a:lstStyle/>
          <a:p>
            <a:r>
              <a:rPr lang="en-US" dirty="0" smtClean="0"/>
              <a:t>The LHC quads will ramp around 15 A/s and down ~3x faster. During these ramps magnet are not allowed to quench:  For HQ this is for some versions on the limit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EE7C4-606D-2D40-A955-0835C280656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" t="1861" r="14707" b="8"/>
          <a:stretch/>
        </p:blipFill>
        <p:spPr>
          <a:xfrm>
            <a:off x="251520" y="2354803"/>
            <a:ext cx="5616624" cy="439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32370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6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21512</TotalTime>
  <Words>552</Words>
  <Application>Microsoft Macintosh PowerPoint</Application>
  <PresentationFormat>On-screen Show (4:3)</PresentationFormat>
  <Paragraphs>80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Modèle par défaut</vt:lpstr>
      <vt:lpstr>Equation</vt:lpstr>
      <vt:lpstr> Performance requirements for IR magnets  Gijs de Rijk  CERN   </vt:lpstr>
      <vt:lpstr>Content</vt:lpstr>
      <vt:lpstr>IT quadrupole preliminary specification (Aug 2010)</vt:lpstr>
      <vt:lpstr>IT quadrupole: acceptance criteria (Aug 2010) as derived from LHC</vt:lpstr>
      <vt:lpstr>Quench performance: look back at LHC dipoles (1)</vt:lpstr>
      <vt:lpstr>Quench performance: look back at LHC dipoles (2)</vt:lpstr>
      <vt:lpstr>Quench performance: look back at LHC dipoles (3)</vt:lpstr>
      <vt:lpstr>HQ:   Training quenches</vt:lpstr>
      <vt:lpstr>HQ: high ramp rate quenches</vt:lpstr>
      <vt:lpstr>LQS01 Test at Fermilab (see G. Chlachidze’s talk)</vt:lpstr>
      <vt:lpstr>LQS02 Quench History</vt:lpstr>
      <vt:lpstr>IT quadrupole: acceptance criteria “revisited”</vt:lpstr>
    </vt:vector>
  </TitlesOfParts>
  <Company>DSM/DAPNIA/STCM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Pré-étude Mécanique du quadripôle Nb3Sn</dc:title>
  <dc:creator>Cédric GOURDIN</dc:creator>
  <cp:lastModifiedBy>Gijsbert de Rijk</cp:lastModifiedBy>
  <cp:revision>1885</cp:revision>
  <cp:lastPrinted>2010-07-09T11:20:14Z</cp:lastPrinted>
  <dcterms:created xsi:type="dcterms:W3CDTF">2010-09-28T09:30:40Z</dcterms:created>
  <dcterms:modified xsi:type="dcterms:W3CDTF">2011-11-16T15:38:21Z</dcterms:modified>
</cp:coreProperties>
</file>