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2.bin" ContentType="application/vnd.openxmlformats-officedocument.oleObject"/>
  <Default Extension="xml" ContentType="application/xml"/>
  <Override PartName="/ppt/drawings/drawing2.xml" ContentType="application/vnd.openxmlformats-officedocument.drawingml.chartshapes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drawings/drawing4.xml" ContentType="application/vnd.openxmlformats-officedocument.drawingml.chartshapes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rawings/drawing5.xml" ContentType="application/vnd.openxmlformats-officedocument.drawingml.chartshapes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5" r:id="rId3"/>
    <p:sldId id="262" r:id="rId4"/>
    <p:sldId id="258" r:id="rId5"/>
    <p:sldId id="331" r:id="rId6"/>
    <p:sldId id="336" r:id="rId7"/>
    <p:sldId id="275" r:id="rId8"/>
    <p:sldId id="294" r:id="rId9"/>
    <p:sldId id="316" r:id="rId10"/>
    <p:sldId id="300" r:id="rId11"/>
    <p:sldId id="303" r:id="rId12"/>
    <p:sldId id="337" r:id="rId13"/>
    <p:sldId id="332" r:id="rId14"/>
    <p:sldId id="283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054" autoAdjust="0"/>
  </p:normalViewPr>
  <p:slideViewPr>
    <p:cSldViewPr snapToGrid="0">
      <p:cViewPr>
        <p:scale>
          <a:sx n="100" d="100"/>
          <a:sy n="100" d="100"/>
        </p:scale>
        <p:origin x="-48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Including%20ITER%20Nb3S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Including%20ITER%20Nb3Sn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report\materials\New%20Cs%20&amp;%20iron-LHC%20dipole%20cable%20-%20multipole%20coefficients%20vs%20I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report\Excel%20sum\ND1-LHC%20dipole%20cable\LHC%20dipole%20cable%20-%20multipole%20coefficients%20vs%20I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report\Excel%20sum\ND1-ITER%20Nb3Sn%20cable\ITER%20Nb3Sn%20cable%20-%20multipole%20coefficients%20vs%20I.xlsx" TargetMode="External"/><Relationship Id="rId2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xus%20workspace\High%20field%20magnet%20development\HL-LHC%20magnet%20development\D1%20dipole%20development\report\Excel%20sum\ND1-ITER%20Nb3Sn%20cable\ITER%20Nb3Sn%20cable%20-%20multipole%20coefficients%20vs%20I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>
        <c:manualLayout>
          <c:layoutTarget val="inner"/>
          <c:xMode val="edge"/>
          <c:yMode val="edge"/>
          <c:x val="0.142329881694071"/>
          <c:y val="0.0573773627133818"/>
          <c:w val="0.786448348618339"/>
          <c:h val="0.739010772432452"/>
        </c:manualLayout>
      </c:layout>
      <c:lineChart>
        <c:grouping val="standard"/>
        <c:ser>
          <c:idx val="0"/>
          <c:order val="0"/>
          <c:tx>
            <c:v>Nb3Al K1&amp;K3 1.9K</c:v>
          </c:tx>
          <c:spPr>
            <a:ln>
              <a:noFill/>
            </a:ln>
          </c:spP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Nb3Al!$V$13:$V$22</c:f>
              <c:numCache>
                <c:formatCode>General</c:formatCode>
                <c:ptCount val="10"/>
                <c:pt idx="0">
                  <c:v>3368.037590969744</c:v>
                </c:pt>
                <c:pt idx="1">
                  <c:v>3004.343117140446</c:v>
                </c:pt>
                <c:pt idx="2">
                  <c:v>2640.648643311144</c:v>
                </c:pt>
                <c:pt idx="3">
                  <c:v>2369.569896521864</c:v>
                </c:pt>
                <c:pt idx="4">
                  <c:v>2098.491149732582</c:v>
                </c:pt>
                <c:pt idx="5">
                  <c:v>1843.550812968656</c:v>
                </c:pt>
                <c:pt idx="6">
                  <c:v>1627.38171156128</c:v>
                </c:pt>
                <c:pt idx="7">
                  <c:v>1447.422700191734</c:v>
                </c:pt>
                <c:pt idx="8">
                  <c:v>1270.834499895215</c:v>
                </c:pt>
                <c:pt idx="9">
                  <c:v>1106.799681385645</c:v>
                </c:pt>
              </c:numCache>
            </c:numRef>
          </c:val>
        </c:ser>
        <c:ser>
          <c:idx val="3"/>
          <c:order val="1"/>
          <c:tx>
            <c:v>Jc fit 1.9K</c:v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Nb3Al!$M$13:$M$22</c:f>
              <c:numCache>
                <c:formatCode>General</c:formatCode>
                <c:ptCount val="10"/>
                <c:pt idx="0">
                  <c:v>3796.666666666663</c:v>
                </c:pt>
                <c:pt idx="1">
                  <c:v>3158.57142857143</c:v>
                </c:pt>
                <c:pt idx="2">
                  <c:v>2680.0</c:v>
                </c:pt>
                <c:pt idx="3">
                  <c:v>2307.777777777778</c:v>
                </c:pt>
                <c:pt idx="4">
                  <c:v>2010.0</c:v>
                </c:pt>
                <c:pt idx="5">
                  <c:v>1766.363636363636</c:v>
                </c:pt>
                <c:pt idx="6">
                  <c:v>1563.333333333333</c:v>
                </c:pt>
                <c:pt idx="7">
                  <c:v>1391.538461538461</c:v>
                </c:pt>
                <c:pt idx="8">
                  <c:v>1244.285714285714</c:v>
                </c:pt>
                <c:pt idx="9">
                  <c:v>1116.666666666667</c:v>
                </c:pt>
              </c:numCache>
            </c:numRef>
          </c:val>
        </c:ser>
        <c:ser>
          <c:idx val="1"/>
          <c:order val="2"/>
          <c:tx>
            <c:v>Nb3Al K1&amp;K3 4.2K</c:v>
          </c:tx>
          <c:spPr>
            <a:ln w="0">
              <a:solidFill>
                <a:schemeClr val="bg2"/>
              </a:solidFill>
            </a:ln>
          </c:spPr>
          <c:marker>
            <c:symbol val="square"/>
            <c:size val="4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Nb3Al!$V$31:$V$40</c:f>
              <c:numCache>
                <c:formatCode>General</c:formatCode>
                <c:ptCount val="10"/>
                <c:pt idx="0">
                  <c:v>2935.0195208114</c:v>
                </c:pt>
                <c:pt idx="1">
                  <c:v>2589.778149364414</c:v>
                </c:pt>
                <c:pt idx="2">
                  <c:v>2244.536777917428</c:v>
                </c:pt>
                <c:pt idx="3">
                  <c:v>1989.26491320881</c:v>
                </c:pt>
                <c:pt idx="4">
                  <c:v>1733.993048500192</c:v>
                </c:pt>
                <c:pt idx="5">
                  <c:v>1517.662504694027</c:v>
                </c:pt>
                <c:pt idx="6">
                  <c:v>1317.862208965999</c:v>
                </c:pt>
                <c:pt idx="7">
                  <c:v>1136.994662695068</c:v>
                </c:pt>
                <c:pt idx="8">
                  <c:v>975.6513653932873</c:v>
                </c:pt>
                <c:pt idx="9">
                  <c:v>824.1093519247006</c:v>
                </c:pt>
              </c:numCache>
            </c:numRef>
          </c:val>
        </c:ser>
        <c:ser>
          <c:idx val="2"/>
          <c:order val="3"/>
          <c:tx>
            <c:v>Jc fit 4.2K</c:v>
          </c:tx>
          <c:spPr>
            <a:ln w="254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Nb3Al!$M$31:$M$40</c:f>
              <c:numCache>
                <c:formatCode>General</c:formatCode>
                <c:ptCount val="10"/>
                <c:pt idx="0">
                  <c:v>3190.0</c:v>
                </c:pt>
                <c:pt idx="1">
                  <c:v>2640.0</c:v>
                </c:pt>
                <c:pt idx="2">
                  <c:v>2227.5</c:v>
                </c:pt>
                <c:pt idx="3">
                  <c:v>1906.666666666667</c:v>
                </c:pt>
                <c:pt idx="4">
                  <c:v>1650.0</c:v>
                </c:pt>
                <c:pt idx="5">
                  <c:v>1440.0</c:v>
                </c:pt>
                <c:pt idx="6">
                  <c:v>1265.0</c:v>
                </c:pt>
                <c:pt idx="7">
                  <c:v>1116.923076923077</c:v>
                </c:pt>
                <c:pt idx="8">
                  <c:v>990.0</c:v>
                </c:pt>
                <c:pt idx="9">
                  <c:v>880.0000000000001</c:v>
                </c:pt>
              </c:numCache>
            </c:numRef>
          </c:val>
        </c:ser>
        <c:ser>
          <c:idx val="4"/>
          <c:order val="4"/>
          <c:tx>
            <c:v>Nb3Sn (RRP) 1.9K</c:v>
          </c:tx>
          <c:spPr>
            <a:ln w="25400">
              <a:prstDash val="lgDash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Nb3Al!$R$13:$R$22</c:f>
              <c:numCache>
                <c:formatCode>General</c:formatCode>
                <c:ptCount val="10"/>
                <c:pt idx="0">
                  <c:v>11400.0</c:v>
                </c:pt>
                <c:pt idx="1">
                  <c:v>9200.000000000001</c:v>
                </c:pt>
                <c:pt idx="2">
                  <c:v>7550.000000000001</c:v>
                </c:pt>
                <c:pt idx="3">
                  <c:v>6266.66666666667</c:v>
                </c:pt>
                <c:pt idx="4">
                  <c:v>5240.0</c:v>
                </c:pt>
                <c:pt idx="5">
                  <c:v>4400.0</c:v>
                </c:pt>
                <c:pt idx="6">
                  <c:v>3700.0</c:v>
                </c:pt>
                <c:pt idx="7">
                  <c:v>3107.692307692308</c:v>
                </c:pt>
                <c:pt idx="8">
                  <c:v>2600.0</c:v>
                </c:pt>
                <c:pt idx="9">
                  <c:v>2160.0</c:v>
                </c:pt>
              </c:numCache>
            </c:numRef>
          </c:val>
        </c:ser>
        <c:ser>
          <c:idx val="5"/>
          <c:order val="5"/>
          <c:tx>
            <c:v>Nb3Sn (RRP) 4.2K</c:v>
          </c:tx>
          <c:spPr>
            <a:ln w="25400">
              <a:prstDash val="lgDashDot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Nb3Al!$R$31:$R$40</c:f>
              <c:numCache>
                <c:formatCode>General</c:formatCode>
                <c:ptCount val="10"/>
                <c:pt idx="0">
                  <c:v>9750.0</c:v>
                </c:pt>
                <c:pt idx="1">
                  <c:v>7800.0</c:v>
                </c:pt>
                <c:pt idx="2">
                  <c:v>6337.5</c:v>
                </c:pt>
                <c:pt idx="3">
                  <c:v>5200.000000000001</c:v>
                </c:pt>
                <c:pt idx="4">
                  <c:v>4290.0</c:v>
                </c:pt>
                <c:pt idx="5">
                  <c:v>3545.454545454546</c:v>
                </c:pt>
                <c:pt idx="6">
                  <c:v>2925.0</c:v>
                </c:pt>
                <c:pt idx="7">
                  <c:v>2400.0</c:v>
                </c:pt>
                <c:pt idx="8">
                  <c:v>1950.0</c:v>
                </c:pt>
                <c:pt idx="9">
                  <c:v>156.0</c:v>
                </c:pt>
              </c:numCache>
            </c:numRef>
          </c:val>
        </c:ser>
        <c:ser>
          <c:idx val="6"/>
          <c:order val="6"/>
          <c:tx>
            <c:v>NbTi 1.9K</c:v>
          </c:tx>
          <c:spPr>
            <a:ln w="25400">
              <a:prstDash val="sysDash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Nb3Al!$U$13:$U$20</c:f>
              <c:numCache>
                <c:formatCode>General</c:formatCode>
                <c:ptCount val="8"/>
                <c:pt idx="0">
                  <c:v>4200.0</c:v>
                </c:pt>
                <c:pt idx="1">
                  <c:v>3600.0</c:v>
                </c:pt>
                <c:pt idx="2">
                  <c:v>3000.0</c:v>
                </c:pt>
                <c:pt idx="3">
                  <c:v>2400.0</c:v>
                </c:pt>
                <c:pt idx="4">
                  <c:v>1800.0</c:v>
                </c:pt>
                <c:pt idx="5">
                  <c:v>1200.0</c:v>
                </c:pt>
                <c:pt idx="6">
                  <c:v>600.0</c:v>
                </c:pt>
                <c:pt idx="7">
                  <c:v>0.0</c:v>
                </c:pt>
              </c:numCache>
            </c:numRef>
          </c:val>
        </c:ser>
        <c:ser>
          <c:idx val="7"/>
          <c:order val="7"/>
          <c:tx>
            <c:v>NbTi 4.2K</c:v>
          </c:tx>
          <c:spPr>
            <a:ln w="25400">
              <a:prstDash val="sysDot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Nb3Al!$U$31:$U$35</c:f>
              <c:numCache>
                <c:formatCode>General</c:formatCode>
                <c:ptCount val="5"/>
                <c:pt idx="0">
                  <c:v>2400.0</c:v>
                </c:pt>
                <c:pt idx="1">
                  <c:v>1800.0</c:v>
                </c:pt>
                <c:pt idx="2">
                  <c:v>1200.0</c:v>
                </c:pt>
                <c:pt idx="3">
                  <c:v>600.0</c:v>
                </c:pt>
                <c:pt idx="4">
                  <c:v>0.0</c:v>
                </c:pt>
              </c:numCache>
            </c:numRef>
          </c:val>
        </c:ser>
        <c:ser>
          <c:idx val="8"/>
          <c:order val="8"/>
          <c:tx>
            <c:v>Nb3Sn (ITER) 4.2K</c:v>
          </c:tx>
          <c:spPr>
            <a:ln w="25400">
              <a:solidFill>
                <a:schemeClr val="tx1"/>
              </a:solidFill>
              <a:prstDash val="dashDot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Nb3Al!$Y$31:$Y$40</c:f>
              <c:numCache>
                <c:formatCode>General</c:formatCode>
                <c:ptCount val="10"/>
                <c:pt idx="0">
                  <c:v>2750.0</c:v>
                </c:pt>
                <c:pt idx="1">
                  <c:v>2200.0</c:v>
                </c:pt>
                <c:pt idx="2">
                  <c:v>1787.5</c:v>
                </c:pt>
                <c:pt idx="3">
                  <c:v>1466.666666666667</c:v>
                </c:pt>
                <c:pt idx="4">
                  <c:v>1210.0</c:v>
                </c:pt>
                <c:pt idx="5">
                  <c:v>1000.0</c:v>
                </c:pt>
                <c:pt idx="6">
                  <c:v>825.0</c:v>
                </c:pt>
                <c:pt idx="7">
                  <c:v>676.923076923077</c:v>
                </c:pt>
                <c:pt idx="8">
                  <c:v>550.0</c:v>
                </c:pt>
                <c:pt idx="9">
                  <c:v>439.9999999999995</c:v>
                </c:pt>
              </c:numCache>
            </c:numRef>
          </c:val>
        </c:ser>
        <c:ser>
          <c:idx val="9"/>
          <c:order val="9"/>
          <c:tx>
            <c:v>Nb3Sn (ITER) 1.9K</c:v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Nb3Al!$J$13:$J$22</c:f>
              <c:numCache>
                <c:formatCode>General</c:formatCode>
                <c:ptCount val="10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</c:numCache>
            </c:numRef>
          </c:cat>
          <c:val>
            <c:numRef>
              <c:f>Nb3Al!$Y$13:$Y$22</c:f>
              <c:numCache>
                <c:formatCode>General</c:formatCode>
                <c:ptCount val="10"/>
                <c:pt idx="0">
                  <c:v>3135.0</c:v>
                </c:pt>
                <c:pt idx="1">
                  <c:v>2530.0</c:v>
                </c:pt>
                <c:pt idx="2">
                  <c:v>2076.25</c:v>
                </c:pt>
                <c:pt idx="3">
                  <c:v>1723.333333333333</c:v>
                </c:pt>
                <c:pt idx="4">
                  <c:v>1441.0</c:v>
                </c:pt>
                <c:pt idx="5">
                  <c:v>1210.0</c:v>
                </c:pt>
                <c:pt idx="6">
                  <c:v>1017.5</c:v>
                </c:pt>
                <c:pt idx="7">
                  <c:v>854.6153846153848</c:v>
                </c:pt>
                <c:pt idx="8">
                  <c:v>715.0000000000001</c:v>
                </c:pt>
                <c:pt idx="9">
                  <c:v>594.0</c:v>
                </c:pt>
              </c:numCache>
            </c:numRef>
          </c:val>
        </c:ser>
        <c:marker val="1"/>
        <c:axId val="69887320"/>
        <c:axId val="766887176"/>
      </c:lineChart>
      <c:catAx>
        <c:axId val="69887320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Magnetic field (T)</a:t>
                </a:r>
              </a:p>
            </c:rich>
          </c:tx>
          <c:layout>
            <c:manualLayout>
              <c:xMode val="edge"/>
              <c:yMode val="edge"/>
              <c:x val="0.480769764807106"/>
              <c:y val="0.867422083405134"/>
            </c:manualLayout>
          </c:layout>
        </c:title>
        <c:numFmt formatCode="General" sourceLinked="1"/>
        <c:majorTickMark val="none"/>
        <c:tickLblPos val="low"/>
        <c:txPr>
          <a:bodyPr rot="0" vert="horz"/>
          <a:lstStyle/>
          <a:p>
            <a:pPr>
              <a:defRPr lang="en-US"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766887176"/>
        <c:crosses val="autoZero"/>
        <c:auto val="1"/>
        <c:lblAlgn val="ctr"/>
        <c:lblOffset val="100"/>
      </c:catAx>
      <c:valAx>
        <c:axId val="766887176"/>
        <c:scaling>
          <c:orientation val="minMax"/>
          <c:max val="6000.0"/>
        </c:scaling>
        <c:axPos val="l"/>
        <c:majorGridlines>
          <c:spPr>
            <a:ln>
              <a:solidFill>
                <a:srgbClr val="9BBB59">
                  <a:lumMod val="60000"/>
                  <a:lumOff val="4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Non-Cu </a:t>
                </a:r>
                <a:r>
                  <a:rPr lang="en-US" sz="1200" i="1"/>
                  <a:t>J</a:t>
                </a:r>
                <a:r>
                  <a:rPr lang="en-US" sz="1200" i="1" baseline="-25000"/>
                  <a:t>c</a:t>
                </a:r>
                <a:r>
                  <a:rPr lang="en-US" sz="1200"/>
                  <a:t> (A/mm</a:t>
                </a:r>
                <a:r>
                  <a:rPr lang="en-US" sz="1200" baseline="30000"/>
                  <a:t>2</a:t>
                </a:r>
                <a:r>
                  <a:rPr lang="en-US" sz="1200"/>
                  <a:t>)</a:t>
                </a:r>
              </a:p>
            </c:rich>
          </c:tx>
          <c:layout>
            <c:manualLayout>
              <c:xMode val="edge"/>
              <c:yMode val="edge"/>
              <c:x val="0.0266168713227493"/>
              <c:y val="0.262455922977445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n-US"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69887320"/>
        <c:crosses val="autoZero"/>
        <c:crossBetween val="midCat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>
        <c:manualLayout>
          <c:layoutTarget val="inner"/>
          <c:xMode val="edge"/>
          <c:yMode val="edge"/>
          <c:x val="0.0944076387003348"/>
          <c:y val="0.0416492476325842"/>
          <c:w val="0.629881776631371"/>
          <c:h val="0.791633639545057"/>
        </c:manualLayout>
      </c:layout>
      <c:lineChart>
        <c:grouping val="standard"/>
        <c:ser>
          <c:idx val="0"/>
          <c:order val="0"/>
          <c:tx>
            <c:v>Nb3Al r=60mm @ 4.2K</c:v>
          </c:tx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Nb3Al!$Q$162:$Q$167</c:f>
              <c:numCache>
                <c:formatCode>General</c:formatCode>
                <c:ptCount val="6"/>
                <c:pt idx="0">
                  <c:v>4.612757559478873</c:v>
                </c:pt>
                <c:pt idx="1">
                  <c:v>6.476615681675847</c:v>
                </c:pt>
                <c:pt idx="2">
                  <c:v>7.714837084142141</c:v>
                </c:pt>
                <c:pt idx="3">
                  <c:v>8.649682602793833</c:v>
                </c:pt>
                <c:pt idx="4">
                  <c:v>9.40194215563952</c:v>
                </c:pt>
                <c:pt idx="5">
                  <c:v>10.0314462578385</c:v>
                </c:pt>
              </c:numCache>
            </c:numRef>
          </c:val>
        </c:ser>
        <c:ser>
          <c:idx val="1"/>
          <c:order val="1"/>
          <c:tx>
            <c:v>Nb3Al r=90mm @ 4.2K</c:v>
          </c:tx>
          <c:marker>
            <c:symbol val="square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Nb3Al!$Q$185:$Q$190</c:f>
              <c:numCache>
                <c:formatCode>General</c:formatCode>
                <c:ptCount val="6"/>
                <c:pt idx="0">
                  <c:v>4.503954163677395</c:v>
                </c:pt>
                <c:pt idx="1">
                  <c:v>6.457272112170251</c:v>
                </c:pt>
                <c:pt idx="2">
                  <c:v>7.753500482826214</c:v>
                </c:pt>
                <c:pt idx="3">
                  <c:v>8.728077860668064</c:v>
                </c:pt>
                <c:pt idx="4">
                  <c:v>9.508704585423547</c:v>
                </c:pt>
                <c:pt idx="5">
                  <c:v>10.15892139304356</c:v>
                </c:pt>
              </c:numCache>
            </c:numRef>
          </c:val>
        </c:ser>
        <c:ser>
          <c:idx val="2"/>
          <c:order val="2"/>
          <c:tx>
            <c:v>Nb3Al r=60mm @ 1.9K</c:v>
          </c:tx>
          <c:marker>
            <c:symbol val="triangle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Nb3Al!$Q$151:$Q$156</c:f>
              <c:numCache>
                <c:formatCode>General</c:formatCode>
                <c:ptCount val="6"/>
                <c:pt idx="0">
                  <c:v>5.008342499872428</c:v>
                </c:pt>
                <c:pt idx="1">
                  <c:v>7.049930985444512</c:v>
                </c:pt>
                <c:pt idx="2">
                  <c:v>8.413806502251636</c:v>
                </c:pt>
                <c:pt idx="3">
                  <c:v>9.448058989018662</c:v>
                </c:pt>
                <c:pt idx="4">
                  <c:v>10.28340642547825</c:v>
                </c:pt>
                <c:pt idx="5">
                  <c:v>10.98471545208765</c:v>
                </c:pt>
              </c:numCache>
            </c:numRef>
          </c:val>
        </c:ser>
        <c:ser>
          <c:idx val="3"/>
          <c:order val="3"/>
          <c:tx>
            <c:v>Nb3Al r=90mm @ 1.9K</c:v>
          </c:tx>
          <c:marker>
            <c:symbol val="x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Nb3Al!$Q$174:$Q$179</c:f>
              <c:numCache>
                <c:formatCode>General</c:formatCode>
                <c:ptCount val="6"/>
                <c:pt idx="0">
                  <c:v>4.893401616192786</c:v>
                </c:pt>
                <c:pt idx="1">
                  <c:v>7.03334400335547</c:v>
                </c:pt>
                <c:pt idx="2">
                  <c:v>8.46144415116668</c:v>
                </c:pt>
                <c:pt idx="3">
                  <c:v>9.540015099610968</c:v>
                </c:pt>
                <c:pt idx="4">
                  <c:v>10.40724229938678</c:v>
                </c:pt>
                <c:pt idx="5">
                  <c:v>11.13201046018304</c:v>
                </c:pt>
              </c:numCache>
            </c:numRef>
          </c:val>
        </c:ser>
        <c:ser>
          <c:idx val="8"/>
          <c:order val="4"/>
          <c:tx>
            <c:v>NbTi r=60mm @ 4.2K</c:v>
          </c:tx>
          <c:spPr>
            <a:ln>
              <a:prstDash val="sysDash"/>
            </a:ln>
          </c:spPr>
          <c:marker>
            <c:symbol val="dash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NbTi!$Q$162:$Q$167</c:f>
              <c:numCache>
                <c:formatCode>0.00E+00</c:formatCode>
                <c:ptCount val="6"/>
                <c:pt idx="0">
                  <c:v>3.732039402263663</c:v>
                </c:pt>
                <c:pt idx="1">
                  <c:v>4.771816612775746</c:v>
                </c:pt>
                <c:pt idx="2">
                  <c:v>5.261777177706695</c:v>
                </c:pt>
                <c:pt idx="3">
                  <c:v>5.547652257082929</c:v>
                </c:pt>
                <c:pt idx="4">
                  <c:v>5.73546682289784</c:v>
                </c:pt>
                <c:pt idx="5">
                  <c:v>5.86859536140245</c:v>
                </c:pt>
              </c:numCache>
            </c:numRef>
          </c:val>
        </c:ser>
        <c:ser>
          <c:idx val="9"/>
          <c:order val="5"/>
          <c:tx>
            <c:v>NbTi r=60mm @ 1.9K</c:v>
          </c:tx>
          <c:spPr>
            <a:ln>
              <a:prstDash val="sysDash"/>
            </a:ln>
          </c:spPr>
          <c:marker>
            <c:symbol val="diamond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NbTi!$Q$151:$Q$156</c:f>
              <c:numCache>
                <c:formatCode>0.00E+00</c:formatCode>
                <c:ptCount val="6"/>
                <c:pt idx="0">
                  <c:v>4.85165122294277</c:v>
                </c:pt>
                <c:pt idx="1">
                  <c:v>6.203361596608471</c:v>
                </c:pt>
                <c:pt idx="2">
                  <c:v>6.840310331018697</c:v>
                </c:pt>
                <c:pt idx="3">
                  <c:v>7.211947934207812</c:v>
                </c:pt>
                <c:pt idx="4">
                  <c:v>7.456106869767185</c:v>
                </c:pt>
                <c:pt idx="5">
                  <c:v>7.629173969823197</c:v>
                </c:pt>
              </c:numCache>
            </c:numRef>
          </c:val>
        </c:ser>
        <c:ser>
          <c:idx val="10"/>
          <c:order val="6"/>
          <c:tx>
            <c:v>NbTi r=90mm @ 4.2K</c:v>
          </c:tx>
          <c:spPr>
            <a:ln>
              <a:prstDash val="sysDash"/>
            </a:ln>
          </c:spPr>
          <c:marker>
            <c:symbol val="square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NbTi!$Q$185:$Q$190</c:f>
              <c:numCache>
                <c:formatCode>0.00E+00</c:formatCode>
                <c:ptCount val="6"/>
                <c:pt idx="0">
                  <c:v>3.502696903994837</c:v>
                </c:pt>
                <c:pt idx="1">
                  <c:v>4.582367496546495</c:v>
                </c:pt>
                <c:pt idx="2">
                  <c:v>5.108152142888708</c:v>
                </c:pt>
                <c:pt idx="3">
                  <c:v>5.419854311549256</c:v>
                </c:pt>
                <c:pt idx="4">
                  <c:v>5.626465364172993</c:v>
                </c:pt>
                <c:pt idx="5">
                  <c:v>5.77369428133466</c:v>
                </c:pt>
              </c:numCache>
            </c:numRef>
          </c:val>
        </c:ser>
        <c:ser>
          <c:idx val="11"/>
          <c:order val="7"/>
          <c:tx>
            <c:v>NbTi r=90mm @ 1.9K</c:v>
          </c:tx>
          <c:spPr>
            <a:ln>
              <a:prstDash val="sysDash"/>
            </a:ln>
          </c:spPr>
          <c:marker>
            <c:symbol val="triangle"/>
            <c:size val="4"/>
          </c:marker>
          <c:cat>
            <c:numRef>
              <c:f>Nb3Al!$J$174:$J$179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NbTi!$Q$174:$Q$179</c:f>
              <c:numCache>
                <c:formatCode>0.00E+00</c:formatCode>
                <c:ptCount val="6"/>
                <c:pt idx="0">
                  <c:v>4.553505975193294</c:v>
                </c:pt>
                <c:pt idx="1">
                  <c:v>5.957077745510444</c:v>
                </c:pt>
                <c:pt idx="2">
                  <c:v>6.640597785755327</c:v>
                </c:pt>
                <c:pt idx="3">
                  <c:v>7.045810605014033</c:v>
                </c:pt>
                <c:pt idx="4">
                  <c:v>7.31440497342489</c:v>
                </c:pt>
                <c:pt idx="5">
                  <c:v>7.505802565735037</c:v>
                </c:pt>
              </c:numCache>
            </c:numRef>
          </c:val>
        </c:ser>
        <c:ser>
          <c:idx val="12"/>
          <c:order val="8"/>
          <c:tx>
            <c:v>ITER Nb3Sn r=60mm @ 4.2K</c:v>
          </c:tx>
          <c:val>
            <c:numRef>
              <c:f>'Nb3Sn ITER'!$Q$162:$Q$167</c:f>
              <c:numCache>
                <c:formatCode>General</c:formatCode>
                <c:ptCount val="6"/>
                <c:pt idx="0">
                  <c:v>3.939562800516434</c:v>
                </c:pt>
                <c:pt idx="1">
                  <c:v>5.457614559655466</c:v>
                </c:pt>
                <c:pt idx="2">
                  <c:v>6.411012897063237</c:v>
                </c:pt>
                <c:pt idx="3">
                  <c:v>7.098899235729856</c:v>
                </c:pt>
                <c:pt idx="4">
                  <c:v>7.63169245142067</c:v>
                </c:pt>
                <c:pt idx="5">
                  <c:v>8.062997947294581</c:v>
                </c:pt>
              </c:numCache>
            </c:numRef>
          </c:val>
        </c:ser>
        <c:ser>
          <c:idx val="13"/>
          <c:order val="9"/>
          <c:tx>
            <c:v>ITER Nb3Sn r=90mm @ 4.2K</c:v>
          </c:tx>
          <c:val>
            <c:numRef>
              <c:f>'Nb3Sn ITER'!$Q$185:$Q$190</c:f>
              <c:numCache>
                <c:formatCode>General</c:formatCode>
                <c:ptCount val="6"/>
                <c:pt idx="0">
                  <c:v>3.780363324712913</c:v>
                </c:pt>
                <c:pt idx="1">
                  <c:v>5.367604886093567</c:v>
                </c:pt>
                <c:pt idx="2">
                  <c:v>6.367042000981014</c:v>
                </c:pt>
                <c:pt idx="3">
                  <c:v>7.085675346521887</c:v>
                </c:pt>
                <c:pt idx="4">
                  <c:v>7.639690929760216</c:v>
                </c:pt>
                <c:pt idx="5">
                  <c:v>8.08596673466566</c:v>
                </c:pt>
              </c:numCache>
            </c:numRef>
          </c:val>
        </c:ser>
        <c:ser>
          <c:idx val="14"/>
          <c:order val="10"/>
          <c:tx>
            <c:v>ITER Nb3Sn r=60mm @ 1.9K</c:v>
          </c:tx>
          <c:val>
            <c:numRef>
              <c:f>'Nb3Sn ITER'!$Q$151:$Q$156</c:f>
              <c:numCache>
                <c:formatCode>General</c:formatCode>
                <c:ptCount val="6"/>
                <c:pt idx="0">
                  <c:v>4.333519080568078</c:v>
                </c:pt>
                <c:pt idx="1">
                  <c:v>6.003376015621043</c:v>
                </c:pt>
                <c:pt idx="2">
                  <c:v>7.052114186769548</c:v>
                </c:pt>
                <c:pt idx="3">
                  <c:v>7.808789159302842</c:v>
                </c:pt>
                <c:pt idx="4">
                  <c:v>8.394861696562721</c:v>
                </c:pt>
                <c:pt idx="5">
                  <c:v>8.869297742024052</c:v>
                </c:pt>
              </c:numCache>
            </c:numRef>
          </c:val>
        </c:ser>
        <c:ser>
          <c:idx val="15"/>
          <c:order val="11"/>
          <c:tx>
            <c:v>ITER Nb3Sn r=90mm @ 1.9K</c:v>
          </c:tx>
          <c:val>
            <c:numRef>
              <c:f>'Nb3Sn ITER'!$Q$174:$Q$179</c:f>
              <c:numCache>
                <c:formatCode>General</c:formatCode>
                <c:ptCount val="6"/>
                <c:pt idx="0">
                  <c:v>4.158399657184199</c:v>
                </c:pt>
                <c:pt idx="1">
                  <c:v>5.904365374702923</c:v>
                </c:pt>
                <c:pt idx="2">
                  <c:v>7.003746201079117</c:v>
                </c:pt>
                <c:pt idx="3">
                  <c:v>7.794242881174087</c:v>
                </c:pt>
                <c:pt idx="4">
                  <c:v>8.40366002273625</c:v>
                </c:pt>
                <c:pt idx="5">
                  <c:v>8.894563408132198</c:v>
                </c:pt>
              </c:numCache>
            </c:numRef>
          </c:val>
        </c:ser>
        <c:marker val="1"/>
        <c:axId val="654837320"/>
        <c:axId val="654370904"/>
      </c:lineChart>
      <c:catAx>
        <c:axId val="654837320"/>
        <c:scaling>
          <c:orientation val="minMax"/>
        </c:scaling>
        <c:axPos val="b"/>
        <c:minorGridlines>
          <c:spPr>
            <a:ln>
              <a:solidFill>
                <a:srgbClr val="9BBB59">
                  <a:lumMod val="60000"/>
                  <a:lumOff val="4000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 b="0"/>
                  <a:t>Equivalent width of the coil defined in [1] (mm)</a:t>
                </a:r>
                <a:r>
                  <a:rPr lang="en-US" sz="1400" b="0" baseline="0"/>
                  <a:t> 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0.207354964250158"/>
              <c:y val="0.91596806649168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54370904"/>
        <c:crosses val="autoZero"/>
        <c:auto val="1"/>
        <c:lblAlgn val="ctr"/>
        <c:lblOffset val="100"/>
        <c:tickLblSkip val="1"/>
      </c:catAx>
      <c:valAx>
        <c:axId val="654370904"/>
        <c:scaling>
          <c:orientation val="minMax"/>
          <c:max val="12.0"/>
          <c:min val="3.0"/>
        </c:scaling>
        <c:axPos val="l"/>
        <c:majorGridlines>
          <c:spPr>
            <a:ln>
              <a:solidFill>
                <a:srgbClr val="9BBB59">
                  <a:lumMod val="60000"/>
                  <a:lumOff val="4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400" b="0"/>
                </a:pPr>
                <a:r>
                  <a:rPr lang="en-US" sz="1400" b="0"/>
                  <a:t>Central magnetic field </a:t>
                </a:r>
                <a:r>
                  <a:rPr lang="en-US" sz="1400" b="0" i="1"/>
                  <a:t>B</a:t>
                </a:r>
                <a:r>
                  <a:rPr lang="en-US" sz="1400" b="0" i="1" baseline="-25000"/>
                  <a:t> </a:t>
                </a:r>
                <a:r>
                  <a:rPr lang="en-US" sz="1400" b="0"/>
                  <a:t>(T)</a:t>
                </a:r>
              </a:p>
            </c:rich>
          </c:tx>
          <c:layout>
            <c:manualLayout>
              <c:xMode val="edge"/>
              <c:yMode val="edge"/>
              <c:x val="0.00743162140649202"/>
              <c:y val="0.18032777716916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54837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8800117657708"/>
          <c:y val="0.0527713570843549"/>
          <c:w val="0.246122386641325"/>
          <c:h val="0.788609428227567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lang="en-US" sz="1200"/>
          </a:pPr>
          <a:endParaRPr lang="ja-JP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>
        <c:manualLayout>
          <c:layoutTarget val="inner"/>
          <c:xMode val="edge"/>
          <c:yMode val="edge"/>
          <c:x val="0.173759405074367"/>
          <c:y val="0.0576606345259481"/>
          <c:w val="0.778789151356086"/>
          <c:h val="0.738205995734908"/>
        </c:manualLayout>
      </c:layout>
      <c:scatterChart>
        <c:scatterStyle val="smoothMarker"/>
        <c:ser>
          <c:idx val="0"/>
          <c:order val="0"/>
          <c:tx>
            <c:v>Transfer function-150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13.0</c:v>
                </c:pt>
                <c:pt idx="14">
                  <c:v>12.0</c:v>
                </c:pt>
                <c:pt idx="15">
                  <c:v>11.0</c:v>
                </c:pt>
                <c:pt idx="16">
                  <c:v>10.0</c:v>
                </c:pt>
                <c:pt idx="17">
                  <c:v>9.0</c:v>
                </c:pt>
                <c:pt idx="18">
                  <c:v>8.0</c:v>
                </c:pt>
                <c:pt idx="19">
                  <c:v>7.0</c:v>
                </c:pt>
                <c:pt idx="20">
                  <c:v>6.0</c:v>
                </c:pt>
                <c:pt idx="21">
                  <c:v>5.0</c:v>
                </c:pt>
                <c:pt idx="22">
                  <c:v>4.0</c:v>
                </c:pt>
                <c:pt idx="23">
                  <c:v>3.0</c:v>
                </c:pt>
                <c:pt idx="24">
                  <c:v>2.0</c:v>
                </c:pt>
                <c:pt idx="25">
                  <c:v>1.0</c:v>
                </c:pt>
              </c:numCache>
            </c:numRef>
          </c:xVal>
          <c:yVal>
            <c:numRef>
              <c:f>'Magnetization -150mm'!$G$4:$G$29</c:f>
              <c:numCache>
                <c:formatCode>0.00E+00</c:formatCode>
                <c:ptCount val="26"/>
                <c:pt idx="0">
                  <c:v>0.763120000000004</c:v>
                </c:pt>
                <c:pt idx="1">
                  <c:v>0.765750000000005</c:v>
                </c:pt>
                <c:pt idx="2">
                  <c:v>0.766466666666666</c:v>
                </c:pt>
                <c:pt idx="3">
                  <c:v>0.764075</c:v>
                </c:pt>
                <c:pt idx="4">
                  <c:v>0.751120000000004</c:v>
                </c:pt>
                <c:pt idx="5">
                  <c:v>0.72625</c:v>
                </c:pt>
                <c:pt idx="6">
                  <c:v>0.70262857142858</c:v>
                </c:pt>
                <c:pt idx="7">
                  <c:v>0.682725000000005</c:v>
                </c:pt>
                <c:pt idx="8">
                  <c:v>0.666222222222223</c:v>
                </c:pt>
                <c:pt idx="9">
                  <c:v>0.65247</c:v>
                </c:pt>
                <c:pt idx="10">
                  <c:v>0.640909090909098</c:v>
                </c:pt>
                <c:pt idx="11">
                  <c:v>0.631075</c:v>
                </c:pt>
                <c:pt idx="12">
                  <c:v>0.622615384615389</c:v>
                </c:pt>
                <c:pt idx="13">
                  <c:v>0.622615384615389</c:v>
                </c:pt>
                <c:pt idx="14">
                  <c:v>0.631075</c:v>
                </c:pt>
                <c:pt idx="15">
                  <c:v>0.640909090909098</c:v>
                </c:pt>
                <c:pt idx="16">
                  <c:v>0.65247</c:v>
                </c:pt>
                <c:pt idx="17">
                  <c:v>0.666222222222223</c:v>
                </c:pt>
                <c:pt idx="18">
                  <c:v>0.682725000000005</c:v>
                </c:pt>
                <c:pt idx="19">
                  <c:v>0.70262857142858</c:v>
                </c:pt>
                <c:pt idx="20">
                  <c:v>0.72625</c:v>
                </c:pt>
                <c:pt idx="21">
                  <c:v>0.751120000000004</c:v>
                </c:pt>
                <c:pt idx="22">
                  <c:v>0.764075</c:v>
                </c:pt>
                <c:pt idx="23">
                  <c:v>0.766466666666666</c:v>
                </c:pt>
                <c:pt idx="24">
                  <c:v>0.765750000000005</c:v>
                </c:pt>
                <c:pt idx="25">
                  <c:v>0.763120000000004</c:v>
                </c:pt>
              </c:numCache>
            </c:numRef>
          </c:yVal>
          <c:smooth val="1"/>
        </c:ser>
        <c:ser>
          <c:idx val="1"/>
          <c:order val="1"/>
          <c:tx>
            <c:v>Transfer function-130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13.0</c:v>
                </c:pt>
                <c:pt idx="14">
                  <c:v>12.0</c:v>
                </c:pt>
                <c:pt idx="15">
                  <c:v>11.0</c:v>
                </c:pt>
                <c:pt idx="16">
                  <c:v>10.0</c:v>
                </c:pt>
                <c:pt idx="17">
                  <c:v>9.0</c:v>
                </c:pt>
                <c:pt idx="18">
                  <c:v>8.0</c:v>
                </c:pt>
                <c:pt idx="19">
                  <c:v>7.0</c:v>
                </c:pt>
                <c:pt idx="20">
                  <c:v>6.0</c:v>
                </c:pt>
                <c:pt idx="21">
                  <c:v>5.0</c:v>
                </c:pt>
                <c:pt idx="22">
                  <c:v>4.0</c:v>
                </c:pt>
                <c:pt idx="23">
                  <c:v>3.0</c:v>
                </c:pt>
                <c:pt idx="24">
                  <c:v>2.0</c:v>
                </c:pt>
                <c:pt idx="25">
                  <c:v>1.0</c:v>
                </c:pt>
              </c:numCache>
            </c:numRef>
          </c:xVal>
          <c:yVal>
            <c:numRef>
              <c:f>'Magnetization - 130 mm'!$G$4:$G$29</c:f>
              <c:numCache>
                <c:formatCode>0.00E+00</c:formatCode>
                <c:ptCount val="26"/>
                <c:pt idx="0">
                  <c:v>0.758190000000005</c:v>
                </c:pt>
                <c:pt idx="1">
                  <c:v>0.761000000000004</c:v>
                </c:pt>
                <c:pt idx="2">
                  <c:v>0.761833333333338</c:v>
                </c:pt>
                <c:pt idx="3">
                  <c:v>0.761900000000004</c:v>
                </c:pt>
                <c:pt idx="4">
                  <c:v>0.757700000000005</c:v>
                </c:pt>
                <c:pt idx="5">
                  <c:v>0.744200000000001</c:v>
                </c:pt>
                <c:pt idx="6">
                  <c:v>0.723757142857143</c:v>
                </c:pt>
                <c:pt idx="7">
                  <c:v>0.7038375</c:v>
                </c:pt>
                <c:pt idx="8">
                  <c:v>0.686688888888893</c:v>
                </c:pt>
                <c:pt idx="9">
                  <c:v>0.672100000000005</c:v>
                </c:pt>
                <c:pt idx="10">
                  <c:v>0.659690909090913</c:v>
                </c:pt>
                <c:pt idx="11">
                  <c:v>0.649050000000004</c:v>
                </c:pt>
                <c:pt idx="12">
                  <c:v>0.639853846153854</c:v>
                </c:pt>
                <c:pt idx="13">
                  <c:v>0.639853846153854</c:v>
                </c:pt>
                <c:pt idx="14">
                  <c:v>0.649058333333339</c:v>
                </c:pt>
                <c:pt idx="15">
                  <c:v>0.659700000000006</c:v>
                </c:pt>
                <c:pt idx="16">
                  <c:v>0.672110000000001</c:v>
                </c:pt>
                <c:pt idx="17">
                  <c:v>0.686688888888893</c:v>
                </c:pt>
                <c:pt idx="18">
                  <c:v>0.703850000000001</c:v>
                </c:pt>
                <c:pt idx="19">
                  <c:v>0.723757142857143</c:v>
                </c:pt>
                <c:pt idx="20">
                  <c:v>0.744216666666666</c:v>
                </c:pt>
                <c:pt idx="21">
                  <c:v>0.757740000000006</c:v>
                </c:pt>
                <c:pt idx="22">
                  <c:v>0.761950000000004</c:v>
                </c:pt>
                <c:pt idx="23">
                  <c:v>0.761933333333338</c:v>
                </c:pt>
                <c:pt idx="24">
                  <c:v>0.761150000000004</c:v>
                </c:pt>
                <c:pt idx="25">
                  <c:v>0.75872</c:v>
                </c:pt>
              </c:numCache>
            </c:numRef>
          </c:yVal>
          <c:smooth val="1"/>
        </c:ser>
        <c:axId val="617673432"/>
        <c:axId val="617978920"/>
      </c:scatterChart>
      <c:valAx>
        <c:axId val="617673432"/>
        <c:scaling>
          <c:orientation val="minMax"/>
          <c:max val="10.0"/>
          <c:min val="0.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Operating current</a:t>
                </a:r>
                <a:r>
                  <a:rPr lang="en-US" sz="1200" baseline="0"/>
                  <a:t> (kA)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75975431349772"/>
              <c:y val="0.8745107447506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17978920"/>
        <c:crosses val="autoZero"/>
        <c:crossBetween val="midCat"/>
        <c:minorUnit val="0.5"/>
      </c:valAx>
      <c:valAx>
        <c:axId val="617978920"/>
        <c:scaling>
          <c:orientation val="minMax"/>
          <c:min val="0.640000000000004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Transfer function</a:t>
                </a:r>
                <a:r>
                  <a:rPr lang="en-US" sz="1200" baseline="0"/>
                  <a:t> (T/kA)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0"/>
              <c:y val="0.22401866433362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1767343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>
        <c:manualLayout>
          <c:layoutTarget val="inner"/>
          <c:xMode val="edge"/>
          <c:yMode val="edge"/>
          <c:x val="0.14845384951881"/>
          <c:y val="0.0576606345259479"/>
          <c:w val="0.804094706911636"/>
          <c:h val="0.739220334300318"/>
        </c:manualLayout>
      </c:layout>
      <c:scatterChart>
        <c:scatterStyle val="smoothMarker"/>
        <c:ser>
          <c:idx val="0"/>
          <c:order val="0"/>
          <c:tx>
            <c:v>b3-150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13.0</c:v>
                </c:pt>
                <c:pt idx="14">
                  <c:v>12.0</c:v>
                </c:pt>
                <c:pt idx="15">
                  <c:v>11.0</c:v>
                </c:pt>
                <c:pt idx="16">
                  <c:v>10.0</c:v>
                </c:pt>
                <c:pt idx="17">
                  <c:v>9.0</c:v>
                </c:pt>
                <c:pt idx="18">
                  <c:v>8.0</c:v>
                </c:pt>
                <c:pt idx="19">
                  <c:v>7.0</c:v>
                </c:pt>
                <c:pt idx="20">
                  <c:v>6.0</c:v>
                </c:pt>
                <c:pt idx="21">
                  <c:v>5.0</c:v>
                </c:pt>
                <c:pt idx="22">
                  <c:v>4.0</c:v>
                </c:pt>
                <c:pt idx="23">
                  <c:v>3.0</c:v>
                </c:pt>
                <c:pt idx="24">
                  <c:v>2.0</c:v>
                </c:pt>
                <c:pt idx="25">
                  <c:v>1.0</c:v>
                </c:pt>
              </c:numCache>
            </c:numRef>
          </c:xVal>
          <c:yVal>
            <c:numRef>
              <c:f>'Magnetization -150mm'!$C$4:$C$29</c:f>
              <c:numCache>
                <c:formatCode>0.00E+00</c:formatCode>
                <c:ptCount val="26"/>
                <c:pt idx="0">
                  <c:v>17.88299999999992</c:v>
                </c:pt>
                <c:pt idx="1">
                  <c:v>19.294</c:v>
                </c:pt>
                <c:pt idx="2">
                  <c:v>19.529</c:v>
                </c:pt>
                <c:pt idx="3">
                  <c:v>17.602</c:v>
                </c:pt>
                <c:pt idx="4">
                  <c:v>12.811</c:v>
                </c:pt>
                <c:pt idx="5">
                  <c:v>4.0634</c:v>
                </c:pt>
                <c:pt idx="6">
                  <c:v>-0.89206</c:v>
                </c:pt>
                <c:pt idx="7">
                  <c:v>-1.506599999999995</c:v>
                </c:pt>
                <c:pt idx="8">
                  <c:v>-0.5784</c:v>
                </c:pt>
                <c:pt idx="9">
                  <c:v>0.7001</c:v>
                </c:pt>
                <c:pt idx="10">
                  <c:v>2.1588</c:v>
                </c:pt>
                <c:pt idx="11">
                  <c:v>3.55289999999999</c:v>
                </c:pt>
                <c:pt idx="12">
                  <c:v>4.7632</c:v>
                </c:pt>
                <c:pt idx="13">
                  <c:v>4.7638</c:v>
                </c:pt>
                <c:pt idx="14">
                  <c:v>3.6405</c:v>
                </c:pt>
                <c:pt idx="15">
                  <c:v>2.2616</c:v>
                </c:pt>
                <c:pt idx="16">
                  <c:v>0.821750000000001</c:v>
                </c:pt>
                <c:pt idx="17">
                  <c:v>-0.43604</c:v>
                </c:pt>
                <c:pt idx="18">
                  <c:v>-1.3341</c:v>
                </c:pt>
                <c:pt idx="19">
                  <c:v>-0.683590000000001</c:v>
                </c:pt>
                <c:pt idx="20">
                  <c:v>4.323799999999998</c:v>
                </c:pt>
                <c:pt idx="21">
                  <c:v>13.161</c:v>
                </c:pt>
                <c:pt idx="22">
                  <c:v>18.13800000000001</c:v>
                </c:pt>
                <c:pt idx="23">
                  <c:v>20.38299999999992</c:v>
                </c:pt>
                <c:pt idx="24">
                  <c:v>20.884</c:v>
                </c:pt>
                <c:pt idx="25">
                  <c:v>22.35900000000001</c:v>
                </c:pt>
              </c:numCache>
            </c:numRef>
          </c:yVal>
          <c:smooth val="1"/>
        </c:ser>
        <c:ser>
          <c:idx val="1"/>
          <c:order val="1"/>
          <c:tx>
            <c:v>B3 - 130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13.0</c:v>
                </c:pt>
                <c:pt idx="14">
                  <c:v>12.0</c:v>
                </c:pt>
                <c:pt idx="15">
                  <c:v>11.0</c:v>
                </c:pt>
                <c:pt idx="16">
                  <c:v>10.0</c:v>
                </c:pt>
                <c:pt idx="17">
                  <c:v>9.0</c:v>
                </c:pt>
                <c:pt idx="18">
                  <c:v>8.0</c:v>
                </c:pt>
                <c:pt idx="19">
                  <c:v>7.0</c:v>
                </c:pt>
                <c:pt idx="20">
                  <c:v>6.0</c:v>
                </c:pt>
                <c:pt idx="21">
                  <c:v>5.0</c:v>
                </c:pt>
                <c:pt idx="22">
                  <c:v>4.0</c:v>
                </c:pt>
                <c:pt idx="23">
                  <c:v>3.0</c:v>
                </c:pt>
                <c:pt idx="24">
                  <c:v>2.0</c:v>
                </c:pt>
                <c:pt idx="25">
                  <c:v>1.0</c:v>
                </c:pt>
              </c:numCache>
            </c:numRef>
          </c:xVal>
          <c:yVal>
            <c:numRef>
              <c:f>'Magnetization - 130 mm'!$C$4:$C$29</c:f>
              <c:numCache>
                <c:formatCode>0.00E+00</c:formatCode>
                <c:ptCount val="26"/>
                <c:pt idx="0">
                  <c:v>0.93459</c:v>
                </c:pt>
                <c:pt idx="1">
                  <c:v>3.1692</c:v>
                </c:pt>
                <c:pt idx="2">
                  <c:v>3.6846</c:v>
                </c:pt>
                <c:pt idx="3">
                  <c:v>4.2047</c:v>
                </c:pt>
                <c:pt idx="4">
                  <c:v>6.157199999999984</c:v>
                </c:pt>
                <c:pt idx="5">
                  <c:v>12.0</c:v>
                </c:pt>
                <c:pt idx="6">
                  <c:v>8.9662</c:v>
                </c:pt>
                <c:pt idx="7">
                  <c:v>4.1314</c:v>
                </c:pt>
                <c:pt idx="8">
                  <c:v>1.315799999999994</c:v>
                </c:pt>
                <c:pt idx="9">
                  <c:v>-0.052668</c:v>
                </c:pt>
                <c:pt idx="10">
                  <c:v>-0.73369</c:v>
                </c:pt>
                <c:pt idx="11">
                  <c:v>-0.99863</c:v>
                </c:pt>
                <c:pt idx="12">
                  <c:v>-1.093399999999995</c:v>
                </c:pt>
                <c:pt idx="13">
                  <c:v>-1.0931</c:v>
                </c:pt>
                <c:pt idx="14">
                  <c:v>-0.855090000000003</c:v>
                </c:pt>
                <c:pt idx="15">
                  <c:v>-0.56842</c:v>
                </c:pt>
                <c:pt idx="16">
                  <c:v>0.14035</c:v>
                </c:pt>
                <c:pt idx="17">
                  <c:v>1.539699999999994</c:v>
                </c:pt>
                <c:pt idx="18">
                  <c:v>4.395999999999995</c:v>
                </c:pt>
                <c:pt idx="19">
                  <c:v>9.283200000000001</c:v>
                </c:pt>
                <c:pt idx="20">
                  <c:v>12.40200000000001</c:v>
                </c:pt>
                <c:pt idx="21">
                  <c:v>6.722499999999997</c:v>
                </c:pt>
                <c:pt idx="22">
                  <c:v>5.0547</c:v>
                </c:pt>
                <c:pt idx="23">
                  <c:v>5.014799999999997</c:v>
                </c:pt>
                <c:pt idx="24">
                  <c:v>5.621899999999996</c:v>
                </c:pt>
                <c:pt idx="25">
                  <c:v>7.783</c:v>
                </c:pt>
              </c:numCache>
            </c:numRef>
          </c:yVal>
          <c:smooth val="1"/>
        </c:ser>
        <c:ser>
          <c:idx val="2"/>
          <c:order val="2"/>
          <c:tx>
            <c:v>b3-130-25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13.0</c:v>
                </c:pt>
                <c:pt idx="14">
                  <c:v>12.0</c:v>
                </c:pt>
                <c:pt idx="15">
                  <c:v>11.0</c:v>
                </c:pt>
                <c:pt idx="16">
                  <c:v>10.0</c:v>
                </c:pt>
                <c:pt idx="17">
                  <c:v>9.0</c:v>
                </c:pt>
                <c:pt idx="18">
                  <c:v>8.0</c:v>
                </c:pt>
                <c:pt idx="19">
                  <c:v>7.0</c:v>
                </c:pt>
                <c:pt idx="20">
                  <c:v>6.0</c:v>
                </c:pt>
                <c:pt idx="21">
                  <c:v>5.0</c:v>
                </c:pt>
                <c:pt idx="22">
                  <c:v>4.0</c:v>
                </c:pt>
                <c:pt idx="23">
                  <c:v>3.0</c:v>
                </c:pt>
                <c:pt idx="24">
                  <c:v>2.0</c:v>
                </c:pt>
                <c:pt idx="25">
                  <c:v>1.0</c:v>
                </c:pt>
              </c:numCache>
            </c:numRef>
          </c:xVal>
          <c:yVal>
            <c:numRef>
              <c:f>'Magnetization - 130 mm'!$O$4:$O$29</c:f>
              <c:numCache>
                <c:formatCode>0.00E+00</c:formatCode>
                <c:ptCount val="26"/>
                <c:pt idx="0">
                  <c:v>5.6716</c:v>
                </c:pt>
                <c:pt idx="1">
                  <c:v>7.7661</c:v>
                </c:pt>
                <c:pt idx="2">
                  <c:v>8.251200000000001</c:v>
                </c:pt>
                <c:pt idx="3">
                  <c:v>8.4451</c:v>
                </c:pt>
                <c:pt idx="4">
                  <c:v>7.7213</c:v>
                </c:pt>
                <c:pt idx="5">
                  <c:v>9.47</c:v>
                </c:pt>
                <c:pt idx="6">
                  <c:v>6.5321</c:v>
                </c:pt>
                <c:pt idx="7">
                  <c:v>2.6133</c:v>
                </c:pt>
                <c:pt idx="8">
                  <c:v>0.820000000000001</c:v>
                </c:pt>
                <c:pt idx="9">
                  <c:v>0.27809</c:v>
                </c:pt>
                <c:pt idx="10">
                  <c:v>0.23018</c:v>
                </c:pt>
                <c:pt idx="11">
                  <c:v>0.45836</c:v>
                </c:pt>
                <c:pt idx="12">
                  <c:v>0.826620000000003</c:v>
                </c:pt>
                <c:pt idx="13">
                  <c:v>0.8285</c:v>
                </c:pt>
                <c:pt idx="14">
                  <c:v>0.602680000000002</c:v>
                </c:pt>
                <c:pt idx="15">
                  <c:v>0.396700000000001</c:v>
                </c:pt>
                <c:pt idx="16">
                  <c:v>0.47029</c:v>
                </c:pt>
                <c:pt idx="17">
                  <c:v>1.043099999999995</c:v>
                </c:pt>
                <c:pt idx="18">
                  <c:v>2.876499999999988</c:v>
                </c:pt>
                <c:pt idx="19">
                  <c:v>6.846</c:v>
                </c:pt>
                <c:pt idx="20">
                  <c:v>9.866000000000006</c:v>
                </c:pt>
                <c:pt idx="21">
                  <c:v>8.2758</c:v>
                </c:pt>
                <c:pt idx="22">
                  <c:v>9.245900000000001</c:v>
                </c:pt>
                <c:pt idx="23">
                  <c:v>9.498600000000001</c:v>
                </c:pt>
                <c:pt idx="24">
                  <c:v>10.064</c:v>
                </c:pt>
                <c:pt idx="25">
                  <c:v>12.081</c:v>
                </c:pt>
              </c:numCache>
            </c:numRef>
          </c:yVal>
          <c:smooth val="1"/>
        </c:ser>
        <c:axId val="617867832"/>
        <c:axId val="69756856"/>
      </c:scatterChart>
      <c:valAx>
        <c:axId val="617867832"/>
        <c:scaling>
          <c:orientation val="minMax"/>
          <c:max val="10.0"/>
          <c:min val="0.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Operating current</a:t>
                </a:r>
                <a:r>
                  <a:rPr lang="en-US" sz="1200" baseline="0"/>
                  <a:t> (kA)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1157480314963"/>
              <c:y val="0.920347039953339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lang="en-US" sz="1200"/>
            </a:pPr>
            <a:endParaRPr lang="ja-JP"/>
          </a:p>
        </c:txPr>
        <c:crossAx val="69756856"/>
        <c:crosses val="autoZero"/>
        <c:crossBetween val="midCat"/>
        <c:majorUnit val="1.0"/>
        <c:minorUnit val="0.5"/>
      </c:valAx>
      <c:valAx>
        <c:axId val="697568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Multipole coefficients b</a:t>
                </a:r>
                <a:r>
                  <a:rPr lang="en-US" sz="1200" baseline="-25000"/>
                  <a:t>3</a:t>
                </a:r>
              </a:p>
            </c:rich>
          </c:tx>
          <c:layout>
            <c:manualLayout>
              <c:xMode val="edge"/>
              <c:yMode val="edge"/>
              <c:x val="0.0"/>
              <c:y val="0.14933185983331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17867832"/>
        <c:crosses val="autoZero"/>
        <c:crossBetween val="midCat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>
        <c:manualLayout>
          <c:layoutTarget val="inner"/>
          <c:xMode val="edge"/>
          <c:yMode val="edge"/>
          <c:x val="0.165426071741032"/>
          <c:y val="0.057660634525948"/>
          <c:w val="0.787122484689414"/>
          <c:h val="0.770093447370808"/>
        </c:manualLayout>
      </c:layout>
      <c:scatterChart>
        <c:scatterStyle val="smoothMarker"/>
        <c:ser>
          <c:idx val="0"/>
          <c:order val="0"/>
          <c:tx>
            <c:v>Transfer function-150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9.0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5.0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</c:numCache>
            </c:numRef>
          </c:xVal>
          <c:yVal>
            <c:numRef>
              <c:f>'Magnetization -150mm'!$G$4:$G$29</c:f>
              <c:numCache>
                <c:formatCode>0.00E+00</c:formatCode>
                <c:ptCount val="26"/>
                <c:pt idx="0">
                  <c:v>0.992229999999999</c:v>
                </c:pt>
                <c:pt idx="1">
                  <c:v>0.9949</c:v>
                </c:pt>
                <c:pt idx="2">
                  <c:v>0.9947</c:v>
                </c:pt>
                <c:pt idx="3">
                  <c:v>0.97915</c:v>
                </c:pt>
                <c:pt idx="4">
                  <c:v>0.940620000000004</c:v>
                </c:pt>
                <c:pt idx="5">
                  <c:v>0.90365</c:v>
                </c:pt>
                <c:pt idx="6">
                  <c:v>0.873985714285718</c:v>
                </c:pt>
                <c:pt idx="7">
                  <c:v>0.850425</c:v>
                </c:pt>
                <c:pt idx="8">
                  <c:v>0.831388888888889</c:v>
                </c:pt>
                <c:pt idx="9">
                  <c:v>0.81544</c:v>
                </c:pt>
                <c:pt idx="10">
                  <c:v>0.8314</c:v>
                </c:pt>
                <c:pt idx="11">
                  <c:v>0.8504375</c:v>
                </c:pt>
                <c:pt idx="12">
                  <c:v>0.874000000000003</c:v>
                </c:pt>
                <c:pt idx="13">
                  <c:v>0.90365</c:v>
                </c:pt>
                <c:pt idx="14">
                  <c:v>0.94064</c:v>
                </c:pt>
                <c:pt idx="15">
                  <c:v>0.979225000000003</c:v>
                </c:pt>
                <c:pt idx="16">
                  <c:v>0.9948</c:v>
                </c:pt>
                <c:pt idx="17">
                  <c:v>0.99515</c:v>
                </c:pt>
                <c:pt idx="18">
                  <c:v>0.99293</c:v>
                </c:pt>
              </c:numCache>
            </c:numRef>
          </c:yVal>
          <c:smooth val="1"/>
        </c:ser>
        <c:ser>
          <c:idx val="1"/>
          <c:order val="1"/>
          <c:tx>
            <c:v>Transfer function-130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9.0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5.0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</c:numCache>
            </c:numRef>
          </c:xVal>
          <c:yVal>
            <c:numRef>
              <c:f>'Magnetization - 130 mm'!$G$4:$G$29</c:f>
              <c:numCache>
                <c:formatCode>0.00E+00</c:formatCode>
                <c:ptCount val="26"/>
                <c:pt idx="0">
                  <c:v>0.98325</c:v>
                </c:pt>
                <c:pt idx="1">
                  <c:v>0.98595</c:v>
                </c:pt>
                <c:pt idx="2">
                  <c:v>0.986533333333333</c:v>
                </c:pt>
                <c:pt idx="3">
                  <c:v>0.981774999999999</c:v>
                </c:pt>
                <c:pt idx="4">
                  <c:v>0.961519999999999</c:v>
                </c:pt>
                <c:pt idx="5">
                  <c:v>0.930416666666667</c:v>
                </c:pt>
                <c:pt idx="6">
                  <c:v>0.900857142857143</c:v>
                </c:pt>
                <c:pt idx="7">
                  <c:v>0.876325000000004</c:v>
                </c:pt>
                <c:pt idx="8">
                  <c:v>0.856166666666666</c:v>
                </c:pt>
                <c:pt idx="9">
                  <c:v>0.839100000000001</c:v>
                </c:pt>
                <c:pt idx="10">
                  <c:v>0.856177777777778</c:v>
                </c:pt>
                <c:pt idx="11">
                  <c:v>0.8763375</c:v>
                </c:pt>
                <c:pt idx="12">
                  <c:v>0.900871428571431</c:v>
                </c:pt>
                <c:pt idx="13">
                  <c:v>0.930433333333333</c:v>
                </c:pt>
                <c:pt idx="14">
                  <c:v>0.96156</c:v>
                </c:pt>
                <c:pt idx="15">
                  <c:v>0.98185</c:v>
                </c:pt>
                <c:pt idx="16">
                  <c:v>0.986666666666667</c:v>
                </c:pt>
                <c:pt idx="17">
                  <c:v>0.9862</c:v>
                </c:pt>
                <c:pt idx="18">
                  <c:v>0.9839</c:v>
                </c:pt>
              </c:numCache>
            </c:numRef>
          </c:yVal>
          <c:smooth val="1"/>
        </c:ser>
        <c:axId val="554814408"/>
        <c:axId val="547183704"/>
      </c:scatterChart>
      <c:valAx>
        <c:axId val="554814408"/>
        <c:scaling>
          <c:orientation val="minMax"/>
          <c:max val="7.1"/>
          <c:min val="0.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Operating current</a:t>
                </a:r>
                <a:r>
                  <a:rPr lang="en-US" sz="1200" baseline="0"/>
                  <a:t> (kA)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40404707476082"/>
              <c:y val="0.928921169336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547183704"/>
        <c:crosses val="autoZero"/>
        <c:crossBetween val="midCat"/>
        <c:majorUnit val="1.0"/>
      </c:valAx>
      <c:valAx>
        <c:axId val="547183704"/>
        <c:scaling>
          <c:orientation val="minMax"/>
          <c:max val="1.0"/>
          <c:min val="0.860000000000001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Transfer function</a:t>
                </a:r>
                <a:r>
                  <a:rPr lang="en-US" sz="1200" baseline="0"/>
                  <a:t> (T/kA)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0"/>
              <c:y val="0.144653497260211"/>
            </c:manualLayout>
          </c:layout>
        </c:title>
        <c:numFmt formatCode="#,##0.00" sourceLinked="0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55481440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>
        <c:manualLayout>
          <c:layoutTarget val="inner"/>
          <c:xMode val="edge"/>
          <c:yMode val="edge"/>
          <c:x val="0.14845384951881"/>
          <c:y val="0.0576606345259478"/>
          <c:w val="0.804094706911636"/>
          <c:h val="0.739220334300318"/>
        </c:manualLayout>
      </c:layout>
      <c:scatterChart>
        <c:scatterStyle val="smoothMarker"/>
        <c:ser>
          <c:idx val="0"/>
          <c:order val="0"/>
          <c:tx>
            <c:v>b3-150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9.0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5.0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</c:numCache>
            </c:numRef>
          </c:xVal>
          <c:yVal>
            <c:numRef>
              <c:f>'Magnetization -150mm'!$C$4:$C$29</c:f>
              <c:numCache>
                <c:formatCode>0.00E+00</c:formatCode>
                <c:ptCount val="26"/>
                <c:pt idx="0">
                  <c:v>14.035</c:v>
                </c:pt>
                <c:pt idx="1">
                  <c:v>16.376</c:v>
                </c:pt>
                <c:pt idx="2">
                  <c:v>16.97299999999992</c:v>
                </c:pt>
                <c:pt idx="3">
                  <c:v>19.16700000000001</c:v>
                </c:pt>
                <c:pt idx="4">
                  <c:v>12.119</c:v>
                </c:pt>
                <c:pt idx="5">
                  <c:v>4.1019</c:v>
                </c:pt>
                <c:pt idx="6">
                  <c:v>1.1718</c:v>
                </c:pt>
                <c:pt idx="7">
                  <c:v>0.18147</c:v>
                </c:pt>
                <c:pt idx="8">
                  <c:v>0.00738670000000002</c:v>
                </c:pt>
                <c:pt idx="9">
                  <c:v>0.072554</c:v>
                </c:pt>
                <c:pt idx="10">
                  <c:v>0.2403</c:v>
                </c:pt>
                <c:pt idx="11">
                  <c:v>0.45996</c:v>
                </c:pt>
                <c:pt idx="12">
                  <c:v>1.5142</c:v>
                </c:pt>
                <c:pt idx="13">
                  <c:v>4.5295</c:v>
                </c:pt>
                <c:pt idx="14">
                  <c:v>12.667</c:v>
                </c:pt>
                <c:pt idx="15">
                  <c:v>19.97</c:v>
                </c:pt>
                <c:pt idx="16">
                  <c:v>18.358</c:v>
                </c:pt>
                <c:pt idx="17">
                  <c:v>18.98299999999992</c:v>
                </c:pt>
                <c:pt idx="18">
                  <c:v>21.377</c:v>
                </c:pt>
              </c:numCache>
            </c:numRef>
          </c:yVal>
          <c:smooth val="1"/>
        </c:ser>
        <c:ser>
          <c:idx val="1"/>
          <c:order val="1"/>
          <c:tx>
            <c:v>B3 - 130</c:v>
          </c:tx>
          <c:xVal>
            <c:numRef>
              <c:f>'Magnetization -150mm'!$B$4:$B$29</c:f>
              <c:numCache>
                <c:formatCode>General</c:formatCode>
                <c:ptCount val="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9.0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5.0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</c:numCache>
            </c:numRef>
          </c:xVal>
          <c:yVal>
            <c:numRef>
              <c:f>'Magnetization - 130 mm'!$C$4:$C$23</c:f>
              <c:numCache>
                <c:formatCode>0.00E+00</c:formatCode>
                <c:ptCount val="20"/>
                <c:pt idx="0">
                  <c:v>-9.703700000000001</c:v>
                </c:pt>
                <c:pt idx="1">
                  <c:v>-7.244499999999999</c:v>
                </c:pt>
                <c:pt idx="2">
                  <c:v>-6.344999999999985</c:v>
                </c:pt>
                <c:pt idx="3">
                  <c:v>0.477080000000001</c:v>
                </c:pt>
                <c:pt idx="4">
                  <c:v>13.24</c:v>
                </c:pt>
                <c:pt idx="5">
                  <c:v>8.717</c:v>
                </c:pt>
                <c:pt idx="6">
                  <c:v>0.17346</c:v>
                </c:pt>
                <c:pt idx="7">
                  <c:v>-5.3726</c:v>
                </c:pt>
                <c:pt idx="8">
                  <c:v>-8.8496</c:v>
                </c:pt>
                <c:pt idx="9">
                  <c:v>-11.15500000000001</c:v>
                </c:pt>
                <c:pt idx="10">
                  <c:v>-8.609100000000001</c:v>
                </c:pt>
                <c:pt idx="11">
                  <c:v>-5.0873</c:v>
                </c:pt>
                <c:pt idx="12">
                  <c:v>0.52001</c:v>
                </c:pt>
                <c:pt idx="13">
                  <c:v>9.139600000000001</c:v>
                </c:pt>
                <c:pt idx="14">
                  <c:v>13.808</c:v>
                </c:pt>
                <c:pt idx="15">
                  <c:v>1.329399999999996</c:v>
                </c:pt>
                <c:pt idx="16">
                  <c:v>-4.9099</c:v>
                </c:pt>
                <c:pt idx="17">
                  <c:v>-4.5599</c:v>
                </c:pt>
                <c:pt idx="18">
                  <c:v>-2.1449</c:v>
                </c:pt>
              </c:numCache>
            </c:numRef>
          </c:yVal>
          <c:smooth val="1"/>
        </c:ser>
        <c:ser>
          <c:idx val="2"/>
          <c:order val="2"/>
          <c:tx>
            <c:v>130-234</c:v>
          </c:tx>
          <c:xVal>
            <c:numRef>
              <c:f>'Magnetization - 130 mm'!$B$4:$B$22</c:f>
              <c:numCache>
                <c:formatCode>General</c:formatCode>
                <c:ptCount val="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9.0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5.0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</c:numCache>
            </c:numRef>
          </c:xVal>
          <c:yVal>
            <c:numRef>
              <c:f>'Magnetization - 130 mm'!$M$4:$M$22</c:f>
              <c:numCache>
                <c:formatCode>0.00E+00</c:formatCode>
                <c:ptCount val="19"/>
                <c:pt idx="0">
                  <c:v>-0.764630000000002</c:v>
                </c:pt>
                <c:pt idx="1">
                  <c:v>1.511399999999995</c:v>
                </c:pt>
                <c:pt idx="2">
                  <c:v>2.0405</c:v>
                </c:pt>
                <c:pt idx="3">
                  <c:v>2.829799999999999</c:v>
                </c:pt>
                <c:pt idx="4">
                  <c:v>8.511800000000001</c:v>
                </c:pt>
                <c:pt idx="5">
                  <c:v>5.995</c:v>
                </c:pt>
                <c:pt idx="6">
                  <c:v>0.22459</c:v>
                </c:pt>
                <c:pt idx="7">
                  <c:v>-3.152599999999999</c:v>
                </c:pt>
                <c:pt idx="8">
                  <c:v>-4.8112</c:v>
                </c:pt>
                <c:pt idx="9">
                  <c:v>-5.6562</c:v>
                </c:pt>
                <c:pt idx="10">
                  <c:v>-4.5738</c:v>
                </c:pt>
                <c:pt idx="11">
                  <c:v>-2.864</c:v>
                </c:pt>
                <c:pt idx="12">
                  <c:v>0.57082</c:v>
                </c:pt>
                <c:pt idx="13">
                  <c:v>6.4203</c:v>
                </c:pt>
                <c:pt idx="14">
                  <c:v>9.071800000000001</c:v>
                </c:pt>
                <c:pt idx="15">
                  <c:v>3.6648</c:v>
                </c:pt>
                <c:pt idx="16">
                  <c:v>3.374099999999998</c:v>
                </c:pt>
                <c:pt idx="17">
                  <c:v>3.9892</c:v>
                </c:pt>
                <c:pt idx="18">
                  <c:v>6.1987</c:v>
                </c:pt>
              </c:numCache>
            </c:numRef>
          </c:yVal>
          <c:smooth val="1"/>
        </c:ser>
        <c:axId val="697207096"/>
        <c:axId val="767390168"/>
      </c:scatterChart>
      <c:valAx>
        <c:axId val="697207096"/>
        <c:scaling>
          <c:orientation val="minMax"/>
          <c:max val="7.0"/>
          <c:min val="1.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Operating current</a:t>
                </a:r>
                <a:r>
                  <a:rPr lang="en-US" sz="1200" baseline="0"/>
                  <a:t> (kA)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1157480314962"/>
              <c:y val="0.875704208848898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lang="en-US" sz="1200"/>
            </a:pPr>
            <a:endParaRPr lang="ja-JP"/>
          </a:p>
        </c:txPr>
        <c:crossAx val="767390168"/>
        <c:crosses val="autoZero"/>
        <c:crossBetween val="midCat"/>
        <c:minorUnit val="0.5"/>
      </c:valAx>
      <c:valAx>
        <c:axId val="7673901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Multipole coefficients b</a:t>
                </a:r>
                <a:r>
                  <a:rPr lang="en-US" sz="1200" baseline="-25000"/>
                  <a:t>3</a:t>
                </a:r>
              </a:p>
            </c:rich>
          </c:tx>
          <c:layout>
            <c:manualLayout>
              <c:xMode val="edge"/>
              <c:yMode val="edge"/>
              <c:x val="0.0"/>
              <c:y val="0.14933185983331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ja-JP"/>
          </a:p>
        </c:txPr>
        <c:crossAx val="697207096"/>
        <c:crosses val="autoZero"/>
        <c:crossBetween val="midCat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0.37672</cdr:x>
      <cdr:y>0.05098</cdr:y>
    </cdr:from>
    <cdr:to>
      <cdr:x>0.63362</cdr:x>
      <cdr:y>0.11944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3329868" y="233097"/>
          <a:ext cx="2270832" cy="3130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>
              <a:solidFill>
                <a:srgbClr val="FF0000"/>
              </a:solidFill>
            </a:rPr>
            <a:t>With iron and load line ratio 67%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0.31148</cdr:x>
      <cdr:y>0.4375</cdr:y>
    </cdr:from>
    <cdr:to>
      <cdr:x>0.69481</cdr:x>
      <cdr:y>0.48769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2133600"/>
          <a:ext cx="1781795" cy="2447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400" dirty="0"/>
            <a:t>Bore diameter:</a:t>
          </a:r>
          <a:r>
            <a:rPr lang="en-US" sz="1400" baseline="0" dirty="0"/>
            <a:t> 150 mm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0.24194</cdr:x>
      <cdr:y>0.09524</cdr:y>
    </cdr:from>
    <cdr:to>
      <cdr:x>0.32944</cdr:x>
      <cdr:y>0.14085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1143000" y="457200"/>
          <a:ext cx="413385" cy="21895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0.53226</cdr:x>
      <cdr:y>0.48276</cdr:y>
    </cdr:from>
    <cdr:to>
      <cdr:x>0.75807</cdr:x>
      <cdr:y>0.58621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2133600"/>
          <a:ext cx="1066823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400" dirty="0"/>
            <a:t>Bore </a:t>
          </a:r>
          <a:r>
            <a:rPr lang="en-US" sz="1400" dirty="0" smtClean="0"/>
            <a:t>diameter</a:t>
          </a:r>
        </a:p>
        <a:p xmlns:a="http://schemas.openxmlformats.org/drawingml/2006/main">
          <a:r>
            <a:rPr lang="en-US" sz="1400" baseline="0" dirty="0" smtClean="0"/>
            <a:t> </a:t>
          </a:r>
          <a:r>
            <a:rPr lang="en-US" sz="1400" baseline="0" dirty="0"/>
            <a:t>150 mm</a:t>
          </a:r>
          <a:endParaRPr lang="en-US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</cdr:x>
      <cdr:y>0.06557</cdr:y>
    </cdr:from>
    <cdr:to>
      <cdr:x>0.93333</cdr:x>
      <cdr:y>0.14754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304800"/>
          <a:ext cx="1752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/>
            <a:t>Bore </a:t>
          </a:r>
          <a:r>
            <a:rPr lang="en-US" sz="1400" dirty="0" smtClean="0"/>
            <a:t>diameter</a:t>
          </a:r>
          <a:r>
            <a:rPr lang="en-US" sz="1400" baseline="0" dirty="0" smtClean="0"/>
            <a:t> </a:t>
          </a:r>
          <a:r>
            <a:rPr lang="en-US" sz="1400" baseline="0" dirty="0"/>
            <a:t>150 </a:t>
          </a:r>
          <a:r>
            <a:rPr lang="en-US" sz="1400" baseline="0" dirty="0" smtClean="0"/>
            <a:t>mm</a:t>
          </a:r>
        </a:p>
        <a:p xmlns:a="http://schemas.openxmlformats.org/drawingml/2006/main">
          <a:r>
            <a:rPr lang="en-US" sz="1400" dirty="0" smtClean="0"/>
            <a:t>Collar thickness 20 mm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0.18333</cdr:x>
      <cdr:y>0.09836</cdr:y>
    </cdr:from>
    <cdr:to>
      <cdr:x>0.27083</cdr:x>
      <cdr:y>0.14397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838200" y="457200"/>
          <a:ext cx="400050" cy="2120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13783-B2A7-4B55-B07B-BF35948CAB5D}" type="datetimeFigureOut">
              <a:rPr lang="en-US" altLang="ja-JP" smtClean="0"/>
              <a:pPr/>
              <a:t>11.11.17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D465-24CA-48FE-8BBF-33B5105D9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5324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B0A-D5CE-447E-A0C0-E929346D0EF8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436D-5EAD-4812-8E45-95D18F0232B4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4A9A-DF38-4178-870C-245932BCA8FC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DF51-FC28-48D9-B314-57DE121B505B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34BC-9E83-444E-A844-A1A3BBD50022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93FE-8F58-400A-AE71-719DCB7CB952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1E02-F382-4D1F-942C-00622653201C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CB04-39B4-4ED4-AE16-49596B028D2C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C22-AEAE-4E1C-B4BF-26E3747C76CF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426-0D85-476A-9B4A-1DA2A78F7AD4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C8F8-1E0E-4EAC-A91F-D3BEC587BC33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FB67-2176-41F2-9E23-876D5A4F161B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Qingjin Xu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oleObject" Target="../embeddings/Microsoft___1.bin"/><Relationship Id="rId5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232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Conceptual Design of the new D1 Magnet for HL-LHC upgrade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296400" cy="152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err="1" smtClean="0"/>
              <a:t>Tatsushi</a:t>
            </a:r>
            <a:r>
              <a:rPr lang="en-US" sz="2400" dirty="0" smtClean="0"/>
              <a:t> </a:t>
            </a:r>
            <a:r>
              <a:rPr lang="en-US" sz="2400" dirty="0" err="1" smtClean="0"/>
              <a:t>Nakamoto</a:t>
            </a:r>
            <a:r>
              <a:rPr lang="en-US" sz="2400" dirty="0" smtClean="0"/>
              <a:t> (KEK), </a:t>
            </a:r>
            <a:r>
              <a:rPr lang="en-US" sz="2400" dirty="0" err="1" smtClean="0"/>
              <a:t>Qingjin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(KEK/CERN)</a:t>
            </a:r>
          </a:p>
          <a:p>
            <a:r>
              <a:rPr lang="en-US" sz="2400" dirty="0" err="1" smtClean="0"/>
              <a:t>Ezio</a:t>
            </a:r>
            <a:r>
              <a:rPr lang="en-US" sz="2400" dirty="0" smtClean="0"/>
              <a:t> </a:t>
            </a:r>
            <a:r>
              <a:rPr lang="en-US" sz="2400" dirty="0" err="1" smtClean="0"/>
              <a:t>Todesco</a:t>
            </a:r>
            <a:r>
              <a:rPr lang="en-US" sz="2400" dirty="0" smtClean="0"/>
              <a:t> (CERN)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3655" y="6581001"/>
            <a:ext cx="407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17 Nov. 2011. 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HiLumi</a:t>
            </a:r>
            <a:r>
              <a:rPr kumimoji="1" lang="en-US" altLang="ja-JP" sz="1200" dirty="0" smtClean="0"/>
              <a:t> LHC / LARP Collaboration Meeting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Alternative design with </a:t>
            </a:r>
            <a:r>
              <a:rPr lang="en-US" sz="3600" i="1" dirty="0" smtClean="0">
                <a:solidFill>
                  <a:srgbClr val="FF0000"/>
                </a:solidFill>
              </a:rPr>
              <a:t>bronze Nb</a:t>
            </a:r>
            <a:r>
              <a:rPr lang="en-US" sz="36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i="1" dirty="0" smtClean="0">
                <a:solidFill>
                  <a:srgbClr val="FF0000"/>
                </a:solidFill>
              </a:rPr>
              <a:t>Sn</a:t>
            </a:r>
            <a:r>
              <a:rPr lang="en-US" sz="3600" i="1" dirty="0" smtClean="0"/>
              <a:t> ITER TF strand:</a:t>
            </a:r>
            <a:br>
              <a:rPr lang="en-US" sz="3600" i="1" dirty="0" smtClean="0"/>
            </a:br>
            <a:r>
              <a:rPr lang="en-US" sz="3600" i="1" dirty="0" smtClean="0"/>
              <a:t>6-6.5 T field with 22 mm coil width</a:t>
            </a:r>
            <a:endParaRPr lang="en-US" sz="3600" i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903" y="4038600"/>
            <a:ext cx="351509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358" y="905713"/>
            <a:ext cx="3547642" cy="29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3807023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Bore diameter 130 mm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759023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Bore diameter </a:t>
            </a:r>
            <a:r>
              <a:rPr lang="en-US" sz="1400" dirty="0" smtClean="0">
                <a:solidFill>
                  <a:schemeClr val="dk1"/>
                </a:solidFill>
              </a:rPr>
              <a:t>150 mm</a:t>
            </a:r>
            <a:endParaRPr lang="en-US" sz="1400" dirty="0">
              <a:solidFill>
                <a:schemeClr val="dk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791461498"/>
              </p:ext>
            </p:extLst>
          </p:nvPr>
        </p:nvGraphicFramePr>
        <p:xfrm>
          <a:off x="76201" y="1021750"/>
          <a:ext cx="5410199" cy="5658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1303331"/>
                <a:gridCol w="35984"/>
                <a:gridCol w="1541046"/>
                <a:gridCol w="472439"/>
              </a:tblGrid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Value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Ratio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Bore diameter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  mm (MBXE) 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130 mm (MBXD)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Nominal field (dipole)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6.19 T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6.31 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Operating current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7.1 kA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7.0 kA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Field homogeneity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&lt;0.01%   (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</a:t>
                      </a:r>
                      <a:r>
                        <a:rPr lang="en-US" sz="1200" b="0" i="0" u="none" strike="noStrike" baseline="-25000" dirty="0" err="1">
                          <a:solidFill>
                            <a:schemeClr val="tx1"/>
                          </a:solidFill>
                          <a:latin typeface="Calibri"/>
                        </a:rPr>
                        <a:t>ref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=50/43 mm)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Peak field in the coil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7.02 T      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7.04 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0.997</a:t>
                      </a:r>
                    </a:p>
                  </a:txBody>
                  <a:tcPr marL="7620" marR="7620" marT="7620" marB="0"/>
                </a:tc>
              </a:tr>
              <a:tr h="506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Load line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ratio at 1.9 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(Inner  / Outer layer)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70.4% / 64.5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70.1% / 64.8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/>
                </a:tc>
              </a:tr>
              <a:tr h="28884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</a:rPr>
                        <a:t>Stray field @ 0.5 m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</a:rPr>
                        <a:t> from center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76 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40 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282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Inductance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(low/nominal)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23.1 / 20.1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mH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/m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18.0 / 16.3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mH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/m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1.23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Stored energy 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507 kJ/m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399 kJ/m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Peak field/central field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Lorenz force X/Y 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1.92/0.87 MN/m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1.78/0.77 MN/m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coil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in mid plane</a:t>
                      </a: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103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MPa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86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MPa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Outer dia. of iron yoke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550 mm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Strand diameter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Cu/Non-Cu ratio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4728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Cable dimension / insulation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11.0* 1.48mm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/                                                          0.15 mm (radial) 0.15 mm (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azimuthal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No. of strands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Keystone angle </a:t>
                      </a:r>
                    </a:p>
                  </a:txBody>
                  <a:tcPr marL="7620" marR="7620" marT="7620" marB="0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 °      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 </a:t>
                      </a:r>
                    </a:p>
                  </a:txBody>
                  <a:tcPr marL="7620" marR="7620" marT="7620" marB="0"/>
                </a:tc>
              </a:tr>
              <a:tr h="2567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Supercon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 current density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1033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A/mm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1018 A/mm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200" b="0" i="0" u="none" strike="noStrike" baseline="300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0" y="1905000"/>
          <a:ext cx="472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DF51-FC28-48D9-B314-57DE121B505B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TextBox 1"/>
          <p:cNvSpPr txBox="1"/>
          <p:nvPr/>
        </p:nvSpPr>
        <p:spPr>
          <a:xfrm>
            <a:off x="3200400" y="2514600"/>
            <a:ext cx="1066799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</a:t>
            </a:r>
            <a:r>
              <a:rPr lang="en-US" sz="1400" dirty="0" smtClean="0"/>
              <a:t>diameter</a:t>
            </a:r>
          </a:p>
          <a:p>
            <a:r>
              <a:rPr lang="en-US" sz="1400" baseline="0" dirty="0" smtClean="0"/>
              <a:t> </a:t>
            </a:r>
            <a:r>
              <a:rPr lang="en-US" sz="1400" baseline="0" dirty="0"/>
              <a:t>130 mm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81000" y="10668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Transfer function of the 2 cases with the collar width of 20 mm.</a:t>
            </a:r>
            <a:endParaRPr lang="en-US" sz="2000" i="1" dirty="0">
              <a:solidFill>
                <a:schemeClr val="dk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Design with </a:t>
            </a:r>
            <a:r>
              <a:rPr lang="en-US" sz="3600" i="1" dirty="0" smtClean="0">
                <a:solidFill>
                  <a:srgbClr val="FF0000"/>
                </a:solidFill>
              </a:rPr>
              <a:t>bronze Nb</a:t>
            </a:r>
            <a:r>
              <a:rPr lang="en-US" sz="36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i="1" dirty="0" smtClean="0">
                <a:solidFill>
                  <a:srgbClr val="FF0000"/>
                </a:solidFill>
              </a:rPr>
              <a:t>Sn</a:t>
            </a:r>
            <a:r>
              <a:rPr lang="en-US" sz="3600" i="1" dirty="0" smtClean="0"/>
              <a:t> ITER TF strand &amp; cable</a:t>
            </a:r>
            <a:endParaRPr lang="en-US" sz="3600" i="1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4572000" y="1905000"/>
          <a:ext cx="457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5410200" y="3124200"/>
            <a:ext cx="447675" cy="152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86400" y="5257800"/>
            <a:ext cx="447675" cy="152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486400" y="4648200"/>
            <a:ext cx="400050" cy="1238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>
            <a:off x="6477000" y="5181600"/>
            <a:ext cx="17526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</a:t>
            </a:r>
            <a:r>
              <a:rPr lang="en-US" sz="1400" dirty="0" smtClean="0"/>
              <a:t>diameter</a:t>
            </a:r>
            <a:r>
              <a:rPr lang="en-US" sz="1400" baseline="0" dirty="0" smtClean="0"/>
              <a:t> </a:t>
            </a:r>
            <a:r>
              <a:rPr lang="en-US" sz="1400" baseline="0" dirty="0"/>
              <a:t>130 </a:t>
            </a:r>
            <a:r>
              <a:rPr lang="en-US" sz="1400" baseline="0" dirty="0" smtClean="0"/>
              <a:t>mm</a:t>
            </a:r>
            <a:r>
              <a:rPr lang="en-US" sz="1400" dirty="0" smtClean="0"/>
              <a:t> C</a:t>
            </a:r>
            <a:r>
              <a:rPr lang="en-US" sz="1400" baseline="0" dirty="0" smtClean="0"/>
              <a:t>ollar thickness 20 </a:t>
            </a:r>
            <a:r>
              <a:rPr lang="en-US" sz="1400" baseline="0" dirty="0"/>
              <a:t>mm</a:t>
            </a:r>
            <a:endParaRPr lang="en-US" sz="1400" dirty="0"/>
          </a:p>
        </p:txBody>
      </p:sp>
      <p:sp>
        <p:nvSpPr>
          <p:cNvPr id="26" name="TextBox 1"/>
          <p:cNvSpPr txBox="1"/>
          <p:nvPr/>
        </p:nvSpPr>
        <p:spPr>
          <a:xfrm>
            <a:off x="5334000" y="3505200"/>
            <a:ext cx="1752600" cy="3905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diameter:</a:t>
            </a:r>
            <a:r>
              <a:rPr lang="en-US" sz="1400" baseline="0" dirty="0"/>
              <a:t> 130 </a:t>
            </a:r>
            <a:r>
              <a:rPr lang="en-US" sz="1400" baseline="0" dirty="0" smtClean="0"/>
              <a:t>mm </a:t>
            </a:r>
            <a:r>
              <a:rPr lang="en-US" sz="1400" dirty="0"/>
              <a:t>C</a:t>
            </a:r>
            <a:r>
              <a:rPr lang="en-US" sz="1400" baseline="0" dirty="0" smtClean="0"/>
              <a:t>ollar thickness 27 </a:t>
            </a:r>
            <a:r>
              <a:rPr lang="en-US" sz="1400" baseline="0" dirty="0"/>
              <a:t>mm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4876800" y="10668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The dependence of b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on the operating current caused by iron saturation and filament magnetization.</a:t>
            </a:r>
            <a:endParaRPr lang="en-US" sz="2000" i="1" dirty="0">
              <a:solidFill>
                <a:schemeClr val="dk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4051300" y="5080000"/>
            <a:ext cx="8128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8559800" y="4521200"/>
            <a:ext cx="8128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Stray field of the magnet</a:t>
            </a: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4750"/>
            <a:ext cx="2133600" cy="365125"/>
          </a:xfrm>
        </p:spPr>
        <p:txBody>
          <a:bodyPr/>
          <a:lstStyle/>
          <a:p>
            <a:fld id="{D42DDF51-FC28-48D9-B314-57DE121B505B}" type="datetime1">
              <a:rPr lang="en-GB" altLang="ja-JP" smtClean="0"/>
              <a:pPr/>
              <a:t>11.11.17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547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9" name="図 38" descr="2d-D1-magcr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37" y="800100"/>
            <a:ext cx="6215064" cy="4419601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622800" y="1333500"/>
            <a:ext cx="234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0.1T @ surface of Cryostat (iron, 10mm)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0" name="コンテンツ プレースホルダ 2"/>
          <p:cNvSpPr>
            <a:spLocks noGrp="1"/>
          </p:cNvSpPr>
          <p:nvPr>
            <p:ph idx="1"/>
          </p:nvPr>
        </p:nvSpPr>
        <p:spPr>
          <a:xfrm>
            <a:off x="1320800" y="5334000"/>
            <a:ext cx="6781800" cy="13255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Stray field will be issues of environment.</a:t>
            </a:r>
          </a:p>
          <a:p>
            <a:r>
              <a:rPr lang="en-US" altLang="ja-JP" sz="2000" dirty="0" smtClean="0"/>
              <a:t>Magnetic force between the cold mass and the iron cryostat must be considered. Off-centered cold mass position in the current MB cryostat would not be allowed.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"/>
            <a:ext cx="998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i="1" dirty="0" smtClean="0">
                <a:latin typeface="+mj-lt"/>
                <a:ea typeface="+mj-ea"/>
                <a:cs typeface="+mj-cs"/>
              </a:rPr>
              <a:t>Development of Radiation Resistant Organic Materials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F47-EB29-C140-9EF2-8774BF1137B2}" type="slidenum">
              <a:rPr lang="en-US" altLang="ja-JP">
                <a:solidFill>
                  <a:srgbClr val="000000"/>
                </a:solidFill>
                <a:latin typeface="Calibri"/>
                <a:cs typeface="Calibri"/>
              </a:rPr>
              <a:pPr/>
              <a:t>13</a:t>
            </a:fld>
            <a:endParaRPr lang="en-US" altLang="ja-JP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/>
          <a:srcRect t="16773" b="16773"/>
          <a:stretch>
            <a:fillRect/>
          </a:stretch>
        </p:blipFill>
        <p:spPr>
          <a:xfrm>
            <a:off x="5779484" y="838200"/>
            <a:ext cx="3364516" cy="1676400"/>
          </a:xfrm>
          <a:prstGeom prst="rect">
            <a:avLst/>
          </a:prstGeom>
        </p:spPr>
      </p:pic>
      <p:sp>
        <p:nvSpPr>
          <p:cNvPr id="2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90600"/>
            <a:ext cx="5029200" cy="5867400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lang="en-US" altLang="ja-JP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Cyanate</a:t>
            </a:r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 Ester base resin for accelerator HFM application (LHC upgrade)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60 </a:t>
            </a:r>
            <a:r>
              <a:rPr lang="en-US" altLang="ja-JP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Cyanate</a:t>
            </a:r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 Ester / 40 Epoxy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low viscosity, low reaction temperature  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&lt; 150 °C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pot life: 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24hr@ 60 °C, &lt; 20 </a:t>
            </a:r>
            <a:r>
              <a:rPr lang="en-US" altLang="ja-JP" sz="2000" dirty="0" err="1" smtClean="0">
                <a:solidFill>
                  <a:srgbClr val="FF6600"/>
                </a:solidFill>
                <a:latin typeface="Calibri"/>
                <a:cs typeface="Calibri"/>
              </a:rPr>
              <a:t>cP</a:t>
            </a:r>
            <a:endParaRPr lang="en-US" altLang="ja-JP" sz="2000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Development of insulation coating technologies on metallic parts (i.e. end spacers, wedges)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Ceramic spray</a:t>
            </a:r>
          </a:p>
          <a:p>
            <a:pPr lvl="1"/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Polyimide coating by Vapor Deposition Polymerization technology.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Materials development using 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BT (</a:t>
            </a:r>
            <a:r>
              <a:rPr lang="en-US" altLang="ja-JP" sz="2000" dirty="0" err="1" smtClean="0">
                <a:solidFill>
                  <a:srgbClr val="FF6600"/>
                </a:solidFill>
                <a:latin typeface="Calibri"/>
                <a:cs typeface="Calibri"/>
              </a:rPr>
              <a:t>Bismale-imide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US" altLang="ja-JP" sz="2000" dirty="0" err="1" smtClean="0">
                <a:solidFill>
                  <a:srgbClr val="FF6600"/>
                </a:solidFill>
                <a:latin typeface="Calibri"/>
                <a:cs typeface="Calibri"/>
              </a:rPr>
              <a:t>Triazine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) resin </a:t>
            </a:r>
            <a:r>
              <a:rPr lang="en-US" altLang="ja-JP" sz="2000" dirty="0" smtClean="0">
                <a:latin typeface="Calibri"/>
                <a:cs typeface="Calibri"/>
              </a:rPr>
              <a:t>and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US" altLang="ja-JP" sz="2000" dirty="0" err="1" smtClean="0">
                <a:solidFill>
                  <a:srgbClr val="FF6600"/>
                </a:solidFill>
                <a:latin typeface="Calibri"/>
                <a:cs typeface="Calibri"/>
              </a:rPr>
              <a:t>Cyanate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cs typeface="Calibri"/>
              </a:rPr>
              <a:t> Ester/Epoxy resin</a:t>
            </a:r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. (Planned)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Pre-pregnant </a:t>
            </a:r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tape (curing at 150 °C)</a:t>
            </a: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Calibri"/>
                <a:cs typeface="Calibri"/>
              </a:rPr>
              <a:t>GFRP</a:t>
            </a:r>
          </a:p>
        </p:txBody>
      </p:sp>
      <p:pic>
        <p:nvPicPr>
          <p:cNvPr id="22" name="図 21" descr="蒸着重合プレゼン 11.pdf"/>
          <p:cNvPicPr>
            <a:picLocks noChangeAspect="1"/>
          </p:cNvPicPr>
          <p:nvPr/>
        </p:nvPicPr>
        <p:blipFill>
          <a:blip r:embed="rId3" cstate="print"/>
          <a:srcRect l="23566" t="23821" r="33666" b="33349"/>
          <a:stretch>
            <a:fillRect/>
          </a:stretch>
        </p:blipFill>
        <p:spPr>
          <a:xfrm>
            <a:off x="5384800" y="2743200"/>
            <a:ext cx="2636632" cy="1865704"/>
          </a:xfrm>
          <a:prstGeom prst="rect">
            <a:avLst/>
          </a:prstGeom>
        </p:spPr>
      </p:pic>
      <p:pic>
        <p:nvPicPr>
          <p:cNvPr id="21" name="図 20" descr="蒸着重合プレゼン 9.pdf"/>
          <p:cNvPicPr>
            <a:picLocks noChangeAspect="1"/>
          </p:cNvPicPr>
          <p:nvPr/>
        </p:nvPicPr>
        <p:blipFill>
          <a:blip r:embed="rId4" cstate="print"/>
          <a:srcRect l="21883" t="23821" r="19189" b="8575"/>
          <a:stretch>
            <a:fillRect/>
          </a:stretch>
        </p:blipFill>
        <p:spPr>
          <a:xfrm>
            <a:off x="5422900" y="4696078"/>
            <a:ext cx="2667000" cy="2161922"/>
          </a:xfrm>
          <a:prstGeom prst="rect">
            <a:avLst/>
          </a:prstGeom>
        </p:spPr>
      </p:pic>
      <p:pic>
        <p:nvPicPr>
          <p:cNvPr id="6" name="図 5" descr="シアネート−エポキシ.JPG"/>
          <p:cNvPicPr>
            <a:picLocks noChangeAspect="1"/>
          </p:cNvPicPr>
          <p:nvPr/>
        </p:nvPicPr>
        <p:blipFill>
          <a:blip r:embed="rId5" cstate="print"/>
          <a:srcRect l="29859" r="29859" b="19906"/>
          <a:stretch>
            <a:fillRect/>
          </a:stretch>
        </p:blipFill>
        <p:spPr>
          <a:xfrm>
            <a:off x="5054600" y="596900"/>
            <a:ext cx="919745" cy="1371600"/>
          </a:xfrm>
          <a:prstGeom prst="rect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749300" y="546100"/>
            <a:ext cx="32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Epoxy may not be used…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Summary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62000"/>
            <a:ext cx="8458200" cy="6096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70% operational field on the load line gives the nominal of about 6-6.5 T.</a:t>
            </a:r>
          </a:p>
          <a:p>
            <a:pPr algn="just"/>
            <a:r>
              <a:rPr lang="en-US" sz="2400" dirty="0" smtClean="0"/>
              <a:t>Coil width of 30 mm (22 mm for Nb3Sn) to reduce stress and lower current density.</a:t>
            </a:r>
          </a:p>
          <a:p>
            <a:pPr algn="just"/>
            <a:r>
              <a:rPr lang="en-US" sz="2400" dirty="0" smtClean="0"/>
              <a:t>Stress due to Lorentz forces 50-70 </a:t>
            </a:r>
            <a:r>
              <a:rPr lang="en-US" sz="2400" dirty="0" err="1" smtClean="0"/>
              <a:t>MPa</a:t>
            </a:r>
            <a:r>
              <a:rPr lang="en-US" sz="2400" dirty="0" smtClean="0"/>
              <a:t> for </a:t>
            </a:r>
            <a:r>
              <a:rPr lang="en-US" sz="2400" dirty="0" err="1" smtClean="0"/>
              <a:t>Nb</a:t>
            </a:r>
            <a:r>
              <a:rPr lang="en-US" sz="2400" dirty="0" smtClean="0"/>
              <a:t>-Ti option, around 100 </a:t>
            </a:r>
            <a:r>
              <a:rPr lang="en-US" sz="2400" dirty="0" err="1" smtClean="0"/>
              <a:t>MPa</a:t>
            </a:r>
            <a:r>
              <a:rPr lang="en-US" sz="2400" dirty="0" smtClean="0"/>
              <a:t> for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</a:t>
            </a:r>
          </a:p>
          <a:p>
            <a:pPr algn="just"/>
            <a:r>
              <a:rPr lang="en-US" sz="2400" dirty="0" smtClean="0"/>
              <a:t>Large fringe field can be an issue. Survey the influence to the environment.</a:t>
            </a:r>
          </a:p>
          <a:p>
            <a:pPr algn="just"/>
            <a:r>
              <a:rPr lang="en-US" sz="2400" dirty="0" smtClean="0"/>
              <a:t>Good field quality will be only required at the beam collision. Study the strong saturation effects of the iron yoke and accordingly modify its inner shape.</a:t>
            </a:r>
          </a:p>
          <a:p>
            <a:pPr algn="just"/>
            <a:r>
              <a:rPr lang="en-US" sz="2400" dirty="0" smtClean="0"/>
              <a:t>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design with low-j ITER strand provides similar field as in </a:t>
            </a:r>
            <a:r>
              <a:rPr lang="en-US" sz="2400" dirty="0" err="1" smtClean="0"/>
              <a:t>Nb</a:t>
            </a:r>
            <a:r>
              <a:rPr lang="en-US" sz="2400" dirty="0" smtClean="0"/>
              <a:t>-Ti, but 2-3 times larger temperature margin.</a:t>
            </a:r>
          </a:p>
          <a:p>
            <a:pPr algn="just"/>
            <a:r>
              <a:rPr lang="en-US" sz="2400" dirty="0" smtClean="0"/>
              <a:t>Further conceptual design in terms of 3D field, mechanical, thermal analysis will be made.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569B-6BF3-454F-BE7E-CE6C06DD8AF1}" type="datetime1">
              <a:rPr lang="en-GB" altLang="ja-JP" smtClean="0"/>
              <a:pPr/>
              <a:t>11.11.17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Acknowledgement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5C8-4022-4F80-A4F0-B7644EAAD572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19812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This work is carried out both at the Cryogenics Science Center of KEK and TE-MSC group of CERN. We would like to thank all the colleagues in these two groups, for their kind support of this R&amp;D work.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Special thanks go to T. Taylor, G. De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Rijk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and A. Milanese (CERN) for their helpful comments and B.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Auchmann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(CERN) for his kind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support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on the ROXIE software.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Objective</a:t>
            </a:r>
          </a:p>
          <a:p>
            <a:r>
              <a:rPr lang="en-US" sz="2800" i="1" dirty="0" smtClean="0"/>
              <a:t>Guideline of the magnet design</a:t>
            </a:r>
          </a:p>
          <a:p>
            <a:r>
              <a:rPr lang="en-US" sz="2800" i="1" dirty="0" smtClean="0"/>
              <a:t>Choice of superconductors</a:t>
            </a:r>
          </a:p>
          <a:p>
            <a:r>
              <a:rPr lang="en-US" sz="2800" i="1" dirty="0" smtClean="0"/>
              <a:t>Design with </a:t>
            </a:r>
            <a:r>
              <a:rPr lang="en-US" sz="2800" i="1" dirty="0" err="1" smtClean="0"/>
              <a:t>Nb</a:t>
            </a:r>
            <a:r>
              <a:rPr lang="en-US" sz="2800" i="1" dirty="0" smtClean="0"/>
              <a:t>-Ti LHC dipole cable </a:t>
            </a:r>
            <a:r>
              <a:rPr lang="en-US" sz="1600" i="1" dirty="0" smtClean="0"/>
              <a:t>(150 mm aperture)</a:t>
            </a:r>
          </a:p>
          <a:p>
            <a:r>
              <a:rPr lang="en-US" sz="2800" i="1" dirty="0" smtClean="0"/>
              <a:t>Design with Nb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Sn ITER TF strand </a:t>
            </a:r>
            <a:r>
              <a:rPr lang="en-US" sz="1600" i="1" dirty="0" smtClean="0"/>
              <a:t>(150 mm aperture)</a:t>
            </a:r>
          </a:p>
          <a:p>
            <a:r>
              <a:rPr lang="en-US" altLang="ja-JP" sz="2800" i="1" dirty="0" smtClean="0"/>
              <a:t>Development of Radiation Resistant Organic Materials</a:t>
            </a:r>
            <a:endParaRPr lang="en-US" sz="2800" i="1" dirty="0" smtClean="0"/>
          </a:p>
          <a:p>
            <a:r>
              <a:rPr lang="en-US" sz="2800" i="1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DF51-FC28-48D9-B314-57DE121B505B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Objective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32" r="6759" b="6117"/>
          <a:stretch>
            <a:fillRect/>
          </a:stretch>
        </p:blipFill>
        <p:spPr bwMode="auto">
          <a:xfrm>
            <a:off x="6019800" y="1439779"/>
            <a:ext cx="3048000" cy="32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6739"/>
          <a:stretch>
            <a:fillRect/>
          </a:stretch>
        </p:blipFill>
        <p:spPr bwMode="auto">
          <a:xfrm>
            <a:off x="685800" y="5177659"/>
            <a:ext cx="7696200" cy="16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990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Schematic layout of the LHC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Schematic layout of the right side of IR1 (ATLAS)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525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/>
              <a:t>Towards HL-LHC:</a:t>
            </a:r>
          </a:p>
          <a:p>
            <a:pPr algn="just"/>
            <a:r>
              <a:rPr lang="en-US" sz="1600" dirty="0" smtClean="0"/>
              <a:t>     Replace the conventional warm magnet modules D1 (nominal field 1.28T) at IR1 &amp; IR5 by </a:t>
            </a:r>
            <a:r>
              <a:rPr lang="en-US" sz="1600" dirty="0" smtClean="0">
                <a:solidFill>
                  <a:srgbClr val="FF6600"/>
                </a:solidFill>
              </a:rPr>
              <a:t>large-aperture radiation hard superconducting magnets.</a:t>
            </a:r>
            <a:r>
              <a:rPr lang="en-US" sz="1600" dirty="0" smtClean="0"/>
              <a:t> 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5330059"/>
            <a:ext cx="838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810000"/>
            <a:ext cx="533401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533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6589" t="17550" r="1938" b="35650"/>
          <a:stretch>
            <a:fillRect/>
          </a:stretch>
        </p:blipFill>
        <p:spPr bwMode="auto">
          <a:xfrm>
            <a:off x="3276601" y="2903996"/>
            <a:ext cx="2514599" cy="16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2590800" cy="17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2362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 D1 (MBXW) at IR1 &amp; IR5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23592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 D1 (MBX) at IR2 &amp; IR8</a:t>
            </a:r>
            <a:endParaRPr lang="en-US" sz="14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8A1-25B0-4D8F-B738-832042730E24}" type="datetime1">
              <a:rPr lang="en-GB" altLang="ja-JP" smtClean="0"/>
              <a:pPr/>
              <a:t>11.11.17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Guideline of the new D1 magnet design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4100"/>
            <a:ext cx="87630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Coil ID:		</a:t>
            </a:r>
            <a:r>
              <a:rPr lang="en-US" sz="2000" dirty="0" smtClean="0">
                <a:solidFill>
                  <a:srgbClr val="FF6600"/>
                </a:solidFill>
              </a:rPr>
              <a:t>150 mm</a:t>
            </a:r>
            <a:r>
              <a:rPr lang="en-US" sz="2000" dirty="0" smtClean="0"/>
              <a:t> for the 140 mm triplet </a:t>
            </a:r>
          </a:p>
          <a:p>
            <a:pPr marL="0" indent="0">
              <a:buNone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FF6600"/>
                </a:solidFill>
              </a:rPr>
              <a:t>130 </a:t>
            </a:r>
            <a:r>
              <a:rPr lang="en-US" sz="2000" dirty="0">
                <a:solidFill>
                  <a:srgbClr val="FF6600"/>
                </a:solidFill>
              </a:rPr>
              <a:t>mm</a:t>
            </a:r>
            <a:r>
              <a:rPr lang="en-US" sz="2000" dirty="0"/>
              <a:t> for the </a:t>
            </a:r>
            <a:r>
              <a:rPr lang="en-US" sz="2000" dirty="0" smtClean="0"/>
              <a:t>120 </a:t>
            </a:r>
            <a:r>
              <a:rPr lang="en-US" sz="2000" dirty="0"/>
              <a:t>mm </a:t>
            </a:r>
            <a:r>
              <a:rPr lang="en-US" sz="2000" dirty="0" smtClean="0"/>
              <a:t>triplet</a:t>
            </a:r>
          </a:p>
          <a:p>
            <a:pPr marL="0" indent="0">
              <a:buNone/>
            </a:pPr>
            <a:r>
              <a:rPr lang="en-US" sz="2000" dirty="0" smtClean="0"/>
              <a:t>						(guess given by R. De Maria)</a:t>
            </a:r>
          </a:p>
          <a:p>
            <a:r>
              <a:rPr lang="en-US" sz="2000" dirty="0" smtClean="0"/>
              <a:t>Integrated field:	</a:t>
            </a:r>
            <a:r>
              <a:rPr lang="en-US" sz="2000" dirty="0" smtClean="0">
                <a:solidFill>
                  <a:srgbClr val="FF6600"/>
                </a:solidFill>
              </a:rPr>
              <a:t>40 Tm</a:t>
            </a:r>
            <a:r>
              <a:rPr lang="en-US" sz="2000" dirty="0" smtClean="0"/>
              <a:t>, 50% larger than today (given by R. De </a:t>
            </a:r>
            <a:r>
              <a:rPr lang="en-US" sz="2000" dirty="0"/>
              <a:t>M</a:t>
            </a:r>
            <a:r>
              <a:rPr lang="en-US" sz="2000" dirty="0" smtClean="0"/>
              <a:t>aria) </a:t>
            </a:r>
          </a:p>
          <a:p>
            <a:r>
              <a:rPr lang="en-US" sz="2000" dirty="0" smtClean="0"/>
              <a:t>Operational margin:	</a:t>
            </a:r>
            <a:r>
              <a:rPr lang="en-US" sz="2000" dirty="0" smtClean="0">
                <a:solidFill>
                  <a:srgbClr val="FF6600"/>
                </a:solidFill>
              </a:rPr>
              <a:t>70 %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loadline</a:t>
            </a:r>
            <a:r>
              <a:rPr lang="en-US" sz="2000" dirty="0" smtClean="0"/>
              <a:t> (lot of radiation, margin needed)</a:t>
            </a:r>
          </a:p>
          <a:p>
            <a:r>
              <a:rPr lang="en-US" sz="2000" dirty="0" smtClean="0"/>
              <a:t>T</a:t>
            </a:r>
            <a:r>
              <a:rPr lang="en-US" sz="2000" baseline="-25000" dirty="0" smtClean="0"/>
              <a:t>op</a:t>
            </a:r>
            <a:r>
              <a:rPr lang="en-US" sz="2000" dirty="0" smtClean="0"/>
              <a:t>:			</a:t>
            </a:r>
            <a:r>
              <a:rPr lang="en-US" sz="2000" dirty="0" smtClean="0">
                <a:solidFill>
                  <a:srgbClr val="FF6600"/>
                </a:solidFill>
              </a:rPr>
              <a:t>1.9 K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Coil lay out:		Two layers of 15 mm cable  (thick coil to have larger 				field, lower stress, lower current density)</a:t>
            </a:r>
          </a:p>
          <a:p>
            <a:r>
              <a:rPr lang="en-US" sz="2000" dirty="0" smtClean="0"/>
              <a:t>Conductor:		</a:t>
            </a:r>
            <a:r>
              <a:rPr lang="en-US" sz="2000" dirty="0" err="1" smtClean="0">
                <a:solidFill>
                  <a:srgbClr val="FF6600"/>
                </a:solidFill>
              </a:rPr>
              <a:t>Nb</a:t>
            </a:r>
            <a:r>
              <a:rPr lang="en-US" sz="2000" dirty="0" smtClean="0">
                <a:solidFill>
                  <a:srgbClr val="FF6600"/>
                </a:solidFill>
              </a:rPr>
              <a:t>-Ti </a:t>
            </a:r>
            <a:r>
              <a:rPr lang="en-US" sz="2000" dirty="0" smtClean="0"/>
              <a:t>is baseline, ITER TF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(Br) also considered.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Field homogeneity:	</a:t>
            </a:r>
            <a:r>
              <a:rPr lang="en-US" sz="2000" dirty="0" smtClean="0">
                <a:solidFill>
                  <a:srgbClr val="FF6600"/>
                </a:solidFill>
              </a:rPr>
              <a:t>~ 10</a:t>
            </a:r>
            <a:r>
              <a:rPr lang="en-US" sz="2000" baseline="30000" dirty="0" smtClean="0">
                <a:solidFill>
                  <a:srgbClr val="FF6600"/>
                </a:solidFill>
              </a:rPr>
              <a:t>-4</a:t>
            </a:r>
            <a:r>
              <a:rPr lang="en-US" sz="2000" dirty="0" smtClean="0"/>
              <a:t>  at 2/3 bore radius </a:t>
            </a:r>
          </a:p>
          <a:p>
            <a:r>
              <a:rPr lang="en-US" sz="2000" dirty="0" smtClean="0"/>
              <a:t>Cold mass OD:	</a:t>
            </a:r>
            <a:r>
              <a:rPr lang="en-US" sz="2000" dirty="0" smtClean="0">
                <a:solidFill>
                  <a:srgbClr val="FF6600"/>
                </a:solidFill>
              </a:rPr>
              <a:t>570 mm</a:t>
            </a:r>
            <a:r>
              <a:rPr lang="en-US" sz="2000" dirty="0" smtClean="0"/>
              <a:t> (same as MB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					&gt;</a:t>
            </a:r>
            <a:r>
              <a:rPr lang="en-US" sz="2000" dirty="0" smtClean="0"/>
              <a:t>&gt; Fringe fields can be an issue.</a:t>
            </a:r>
          </a:p>
          <a:p>
            <a:r>
              <a:rPr lang="en-US" sz="2000" dirty="0" smtClean="0"/>
              <a:t>Radiation, energy deposition	</a:t>
            </a:r>
            <a:r>
              <a:rPr lang="en-US" sz="2000" dirty="0" smtClean="0">
                <a:solidFill>
                  <a:srgbClr val="FF6600"/>
                </a:solidFill>
              </a:rPr>
              <a:t>"</a:t>
            </a:r>
            <a:r>
              <a:rPr lang="en-US" sz="2000" dirty="0" smtClean="0">
                <a:solidFill>
                  <a:srgbClr val="FF6600"/>
                </a:solidFill>
              </a:rPr>
              <a:t>order of 10 </a:t>
            </a:r>
            <a:r>
              <a:rPr lang="en-US" sz="2000" dirty="0" err="1" smtClean="0">
                <a:solidFill>
                  <a:srgbClr val="FF6600"/>
                </a:solidFill>
              </a:rPr>
              <a:t>MGy</a:t>
            </a:r>
            <a:r>
              <a:rPr lang="en-US" sz="2000" dirty="0" smtClean="0">
                <a:solidFill>
                  <a:srgbClr val="FF6600"/>
                </a:solidFill>
              </a:rPr>
              <a:t>, 10</a:t>
            </a:r>
            <a:r>
              <a:rPr lang="en-US" sz="2000" baseline="30000" dirty="0" smtClean="0">
                <a:solidFill>
                  <a:srgbClr val="FF6600"/>
                </a:solidFill>
              </a:rPr>
              <a:t>21</a:t>
            </a:r>
            <a:r>
              <a:rPr lang="en-US" sz="2000" dirty="0" smtClean="0">
                <a:solidFill>
                  <a:srgbClr val="FF6600"/>
                </a:solidFill>
              </a:rPr>
              <a:t> /m</a:t>
            </a:r>
            <a:r>
              <a:rPr lang="en-US" sz="2000" baseline="30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10 W/</a:t>
            </a:r>
            <a:r>
              <a:rPr lang="en-US" sz="2000" dirty="0" err="1" smtClean="0">
                <a:solidFill>
                  <a:srgbClr val="FF6600"/>
                </a:solidFill>
              </a:rPr>
              <a:t>m</a:t>
            </a:r>
            <a:r>
              <a:rPr lang="en-US" sz="2000" dirty="0" smtClean="0">
                <a:solidFill>
                  <a:srgbClr val="FF6600"/>
                </a:solidFill>
              </a:rPr>
              <a:t>" ??</a:t>
            </a:r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000" dirty="0" smtClean="0"/>
              <a:t>Choices to be done: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 smtClean="0"/>
              <a:t>structure:	Collaring yoke structure, or Shell-based structure</a:t>
            </a:r>
            <a:r>
              <a:rPr lang="en-US" sz="20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7198-5601-4512-89C0-5BA66A934276}" type="datetime1">
              <a:rPr lang="en-GB" altLang="ja-JP" smtClean="0"/>
              <a:pPr/>
              <a:t>11.11.17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Resource and Constraint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22860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cs typeface="Calibri"/>
              </a:rPr>
              <a:t>NbTi</a:t>
            </a:r>
            <a:r>
              <a:rPr lang="en-US" sz="2000" dirty="0" smtClean="0">
                <a:cs typeface="Calibri"/>
              </a:rPr>
              <a:t> SC cable for MQXC (leftover of the LHC main dipole cable with new insulation system enhancing cooling capability) is the baseline.</a:t>
            </a:r>
          </a:p>
          <a:p>
            <a:r>
              <a:rPr lang="en-US" sz="2000" dirty="0" smtClean="0">
                <a:latin typeface="Calibri"/>
                <a:cs typeface="Calibri"/>
              </a:rPr>
              <a:t>Reuse of tooling, jigs, and facilities of the J-PARC SC Combined Function Magnets.</a:t>
            </a:r>
          </a:p>
          <a:p>
            <a:r>
              <a:rPr lang="en-US" sz="2000" dirty="0" smtClean="0">
                <a:latin typeface="Calibri"/>
                <a:cs typeface="Calibri"/>
              </a:rPr>
              <a:t>Yoke OD of 550 mm, same as the LHC main dipole. Yoke inner shape could be modified.</a:t>
            </a:r>
          </a:p>
          <a:p>
            <a:r>
              <a:rPr lang="en-US" sz="2000" dirty="0" smtClean="0">
                <a:latin typeface="Calibri"/>
                <a:cs typeface="Calibri"/>
              </a:rPr>
              <a:t>Press jig for collaring-yoke (3.6 </a:t>
            </a:r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long) can be used as 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/>
                <a:cs typeface="Times New Roman"/>
              </a:rPr>
              <a:pPr/>
              <a:t>5</a:t>
            </a:fld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11" descr="&#10;IMGP0277.TIFF                                                  000269C6Macintosh HD                   B7472E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86105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429000"/>
            <a:ext cx="39179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76800" y="3429000"/>
            <a:ext cx="2314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/>
              <a:t>2300 ton hydraulic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228600" y="914400"/>
          <a:ext cx="8534399" cy="430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Critical surface of superconductors</a:t>
            </a:r>
            <a:endParaRPr lang="en-US" sz="3600" i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457200" y="6324600"/>
            <a:ext cx="7924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[1] L. Rossi, E. </a:t>
            </a:r>
            <a:r>
              <a:rPr lang="en-US" sz="1050" dirty="0" err="1" smtClean="0"/>
              <a:t>Todesco</a:t>
            </a:r>
            <a:r>
              <a:rPr lang="en-US" sz="1050" dirty="0" smtClean="0"/>
              <a:t>, "Electromagnetic Design of Superconducting Dipoles Based on Sector Coils", Phys. Rev. STAB, 10 112401 (2007) </a:t>
            </a:r>
          </a:p>
          <a:p>
            <a:r>
              <a:rPr lang="en-US" sz="1050" dirty="0" smtClean="0"/>
              <a:t>[2] D. </a:t>
            </a:r>
            <a:r>
              <a:rPr lang="en-US" sz="1050" dirty="0" err="1" smtClean="0"/>
              <a:t>Ciazynski</a:t>
            </a:r>
            <a:r>
              <a:rPr lang="en-US" sz="1050" dirty="0" smtClean="0"/>
              <a:t>, “Review of Nb3Sn conductors for ITER”, Fusion Engineering and Design 82 (2007) 488-497</a:t>
            </a:r>
            <a:endParaRPr lang="en-US" sz="105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9422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*Nb3Al </a:t>
            </a:r>
            <a:r>
              <a:rPr lang="en-US" sz="1200" dirty="0" err="1" smtClean="0"/>
              <a:t>Jc</a:t>
            </a:r>
            <a:r>
              <a:rPr lang="en-US" sz="1200" dirty="0" smtClean="0"/>
              <a:t>: average results of the sample K1 and K3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426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2098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RRP 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0356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NbTi</a:t>
            </a:r>
            <a:endParaRPr lang="en-US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79189"/>
            <a:ext cx="4343400" cy="114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0" y="4035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Bronze 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</a:t>
            </a:r>
            <a:endParaRPr lang="en-US" sz="1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069340"/>
            <a:ext cx="3733800" cy="12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458200" y="5057001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*[2]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5715000" y="3429000"/>
            <a:ext cx="762000" cy="304800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0" y="3886200"/>
            <a:ext cx="1143000" cy="457200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600" y="4038600"/>
            <a:ext cx="2895600" cy="228600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1828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4.2 K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1371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1.9 K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953000" y="2209800"/>
            <a:ext cx="990600" cy="304800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/>
        </p:nvGraphicFramePr>
        <p:xfrm>
          <a:off x="304800" y="2057400"/>
          <a:ext cx="883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Main field versus coil width: </a:t>
            </a:r>
            <a:br>
              <a:rPr lang="en-US" sz="3600" i="1" dirty="0" smtClean="0"/>
            </a:br>
            <a:r>
              <a:rPr lang="en-US" sz="3600" i="1" dirty="0" smtClean="0"/>
              <a:t>6.5 T with 30 mm coil and </a:t>
            </a:r>
            <a:r>
              <a:rPr lang="en-US" sz="3600" i="1" dirty="0" err="1" smtClean="0"/>
              <a:t>Nb</a:t>
            </a:r>
            <a:r>
              <a:rPr lang="en-US" sz="3600" i="1" dirty="0" smtClean="0"/>
              <a:t>-Ti at 70%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685800" y="1447800"/>
          <a:ext cx="3124200" cy="630776"/>
        </p:xfrm>
        <a:graphic>
          <a:graphicData uri="http://schemas.openxmlformats.org/presentationml/2006/ole">
            <p:oleObj spid="_x0000_s9235" name="Equation" r:id="rId4" imgW="2400120" imgH="495000" progId="Equation.3">
              <p:embed/>
            </p:oleObj>
          </a:graphicData>
        </a:graphic>
      </p:graphicFrame>
      <p:graphicFrame>
        <p:nvGraphicFramePr>
          <p:cNvPr id="9218" name="Object 34"/>
          <p:cNvGraphicFramePr>
            <a:graphicFrameLocks noChangeAspect="1"/>
          </p:cNvGraphicFramePr>
          <p:nvPr/>
        </p:nvGraphicFramePr>
        <p:xfrm>
          <a:off x="5410199" y="1447800"/>
          <a:ext cx="2971801" cy="572901"/>
        </p:xfrm>
        <a:graphic>
          <a:graphicData uri="http://schemas.openxmlformats.org/presentationml/2006/ole">
            <p:oleObj spid="_x0000_s9236" name="Equation" r:id="rId5" imgW="1803240" imgH="4572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0" y="1066800"/>
            <a:ext cx="1090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Iron effect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Short sample field [1]</a:t>
            </a:r>
            <a:endParaRPr lang="en-US" sz="16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A71C-F279-4E77-9657-E3961251D67E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87800" y="3276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Al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4191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NbTi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568700"/>
            <a:ext cx="18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ITER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(Br)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5588000" y="4051300"/>
            <a:ext cx="1092200" cy="762000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94300" y="3568700"/>
            <a:ext cx="1511300" cy="393700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60900" y="48641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4.2 K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7400" y="4191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1.9 K</a:t>
            </a:r>
            <a:endParaRPr 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362200" y="2247900"/>
            <a:ext cx="1155700" cy="35941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204" y="914400"/>
            <a:ext cx="354579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Design with </a:t>
            </a:r>
            <a:r>
              <a:rPr lang="en-US" sz="4000" i="1" dirty="0" err="1" smtClean="0">
                <a:solidFill>
                  <a:srgbClr val="FF0000"/>
                </a:solidFill>
              </a:rPr>
              <a:t>NbTi</a:t>
            </a:r>
            <a:r>
              <a:rPr lang="en-US" sz="4000" i="1" dirty="0" smtClean="0"/>
              <a:t> LHC dipole cable (inner)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043740129"/>
              </p:ext>
            </p:extLst>
          </p:nvPr>
        </p:nvGraphicFramePr>
        <p:xfrm>
          <a:off x="76200" y="967996"/>
          <a:ext cx="5333999" cy="5661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99"/>
                <a:gridCol w="1322918"/>
                <a:gridCol w="1267882"/>
                <a:gridCol w="609600"/>
              </a:tblGrid>
              <a:tr h="3323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Item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Value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Bore diameter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150  mm (MBXE)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130 mm (MBXD)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Nominal field (dipole)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6.35 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Operating current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9.3 kA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9.2 kA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Field homogeneity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&lt;0.01%  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ref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=50/43 mm)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Peak field in the coil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7.06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   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0.997</a:t>
                      </a:r>
                    </a:p>
                  </a:txBody>
                  <a:tcPr/>
                </a:tc>
              </a:tr>
              <a:tr h="5538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Load line ratio at 1.9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(Inner  / Outer layer)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70% /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63.7%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70% / 64.8%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347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Stray field @ 0.5 m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 from center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102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/>
                </a:tc>
              </a:tr>
              <a:tr h="4969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Inductance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 (low/nominal)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  16.1/13.6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</a:rPr>
                        <a:t>mH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/m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12.8/10.6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Stored energy 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588.1 kJ/m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448.6 kJ/m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1.31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Peak field/central field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1.09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1.02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Lorenz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force X/Y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2.1/0.97 MN/m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1.96/0.86 MN/m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coil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in mid plane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57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Outer diameter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 of iron yoke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550 mm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Strand diameter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1.065       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9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Supercon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 current density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1000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A/mm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989 A/mm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200" b="0" i="0" u="none" strike="noStrike" kern="1200" baseline="300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1.01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3733800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Bore diameter </a:t>
            </a:r>
            <a:r>
              <a:rPr lang="en-US" sz="1400" dirty="0" smtClean="0">
                <a:solidFill>
                  <a:schemeClr val="dk1"/>
                </a:solidFill>
              </a:rPr>
              <a:t>130 mm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606623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Bore diameter </a:t>
            </a:r>
            <a:r>
              <a:rPr lang="en-US" sz="1400" dirty="0" smtClean="0">
                <a:solidFill>
                  <a:schemeClr val="dk1"/>
                </a:solidFill>
              </a:rPr>
              <a:t>150 mm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64890"/>
            <a:ext cx="3505200" cy="27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DF51-FC28-48D9-B314-57DE121B505B}" type="datetime1">
              <a:rPr lang="en-GB" altLang="ja-JP" smtClean="0"/>
              <a:pPr/>
              <a:t>11.11.17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Transfer function of the 2 cases with the collar width of 20 mm.</a:t>
            </a:r>
            <a:endParaRPr lang="en-US" sz="2000" i="1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0668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The dependence of b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on the operating current caused by iron saturation and filament magnetization.</a:t>
            </a:r>
            <a:endParaRPr lang="en-US" sz="2000" i="1" dirty="0">
              <a:solidFill>
                <a:schemeClr val="dk1"/>
              </a:solidFill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0" y="1981200"/>
          <a:ext cx="457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2590800" y="2514600"/>
            <a:ext cx="1752600" cy="228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diameter:</a:t>
            </a:r>
            <a:r>
              <a:rPr lang="en-US" sz="1400" baseline="0" dirty="0"/>
              <a:t> 130 mm</a:t>
            </a:r>
            <a:endParaRPr lang="en-US" sz="1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Design with </a:t>
            </a:r>
            <a:r>
              <a:rPr lang="en-US" sz="4000" i="1" dirty="0" err="1" smtClean="0">
                <a:solidFill>
                  <a:srgbClr val="FF0000"/>
                </a:solidFill>
              </a:rPr>
              <a:t>NbTi</a:t>
            </a:r>
            <a:r>
              <a:rPr lang="en-US" sz="4000" i="1" dirty="0" smtClean="0"/>
              <a:t> LHC dipole cable (inner)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4419600" y="2057400"/>
          <a:ext cx="472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5562600" y="3124200"/>
            <a:ext cx="457200" cy="180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6096000" y="2438400"/>
            <a:ext cx="17526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</a:t>
            </a:r>
            <a:r>
              <a:rPr lang="en-US" sz="1400" dirty="0" smtClean="0"/>
              <a:t>diameter</a:t>
            </a:r>
            <a:r>
              <a:rPr lang="en-US" sz="1400" baseline="0" dirty="0" smtClean="0"/>
              <a:t> 150 mm</a:t>
            </a:r>
          </a:p>
          <a:p>
            <a:r>
              <a:rPr lang="en-US" sz="1400" dirty="0" smtClean="0"/>
              <a:t>Collar thickness 20 mm</a:t>
            </a:r>
            <a:endParaRPr lang="en-US" sz="1400" dirty="0"/>
          </a:p>
        </p:txBody>
      </p:sp>
      <p:sp>
        <p:nvSpPr>
          <p:cNvPr id="23" name="TextBox 1"/>
          <p:cNvSpPr txBox="1"/>
          <p:nvPr/>
        </p:nvSpPr>
        <p:spPr>
          <a:xfrm>
            <a:off x="7086600" y="3048000"/>
            <a:ext cx="17526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</a:t>
            </a:r>
            <a:r>
              <a:rPr lang="en-US" sz="1400" dirty="0" smtClean="0"/>
              <a:t>diameter</a:t>
            </a:r>
            <a:r>
              <a:rPr lang="en-US" sz="1400" baseline="0" dirty="0" smtClean="0"/>
              <a:t> </a:t>
            </a:r>
            <a:r>
              <a:rPr lang="en-US" sz="1400" baseline="0" dirty="0"/>
              <a:t>130 </a:t>
            </a:r>
            <a:r>
              <a:rPr lang="en-US" sz="1400" baseline="0" dirty="0" smtClean="0"/>
              <a:t>mm </a:t>
            </a:r>
          </a:p>
          <a:p>
            <a:r>
              <a:rPr lang="en-US" sz="1400" dirty="0" smtClean="0"/>
              <a:t>C</a:t>
            </a:r>
            <a:r>
              <a:rPr lang="en-US" sz="1400" baseline="0" dirty="0" smtClean="0"/>
              <a:t>ollar thickness 25 </a:t>
            </a:r>
            <a:r>
              <a:rPr lang="en-US" sz="1400" baseline="0" dirty="0"/>
              <a:t>mm</a:t>
            </a:r>
            <a:endParaRPr lang="en-US" sz="1400" dirty="0"/>
          </a:p>
        </p:txBody>
      </p:sp>
      <p:sp>
        <p:nvSpPr>
          <p:cNvPr id="26" name="TextBox 1"/>
          <p:cNvSpPr txBox="1"/>
          <p:nvPr/>
        </p:nvSpPr>
        <p:spPr>
          <a:xfrm>
            <a:off x="5562600" y="5410200"/>
            <a:ext cx="1752600" cy="3905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Bore </a:t>
            </a:r>
            <a:r>
              <a:rPr lang="en-US" sz="1400" dirty="0" smtClean="0"/>
              <a:t>diameter</a:t>
            </a:r>
            <a:r>
              <a:rPr lang="en-US" sz="1400" baseline="0" dirty="0" smtClean="0"/>
              <a:t> </a:t>
            </a:r>
            <a:r>
              <a:rPr lang="en-US" sz="1400" baseline="0" dirty="0"/>
              <a:t>130 </a:t>
            </a:r>
            <a:r>
              <a:rPr lang="en-US" sz="1400" baseline="0" dirty="0" smtClean="0"/>
              <a:t>mm </a:t>
            </a:r>
          </a:p>
          <a:p>
            <a:r>
              <a:rPr lang="en-US" sz="1400" dirty="0" smtClean="0"/>
              <a:t>C</a:t>
            </a:r>
            <a:r>
              <a:rPr lang="en-US" sz="1400" baseline="0" dirty="0" smtClean="0"/>
              <a:t>ollar thickness 20 </a:t>
            </a:r>
            <a:r>
              <a:rPr lang="en-US" sz="1400" baseline="0" dirty="0"/>
              <a:t>mm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096000" y="3429000"/>
            <a:ext cx="914400" cy="6858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19801" y="4953000"/>
            <a:ext cx="76199" cy="457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3822700" y="5118100"/>
            <a:ext cx="8128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8204200" y="5232400"/>
            <a:ext cx="8128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1694</Words>
  <Application>Microsoft Macintosh PowerPoint</Application>
  <PresentationFormat>画面に合わせる (4:3)</PresentationFormat>
  <Paragraphs>285</Paragraphs>
  <Slides>15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Conceptual Design of the new D1 Magnet for HL-LHC upgrade</vt:lpstr>
      <vt:lpstr>Contents</vt:lpstr>
      <vt:lpstr>Objective</vt:lpstr>
      <vt:lpstr>Guideline of the new D1 magnet design </vt:lpstr>
      <vt:lpstr>Resource and Constraint</vt:lpstr>
      <vt:lpstr>Critical surface of superconductors</vt:lpstr>
      <vt:lpstr>Main field versus coil width:  6.5 T with 30 mm coil and Nb-Ti at 70%</vt:lpstr>
      <vt:lpstr>Design with NbTi LHC dipole cable (inner)</vt:lpstr>
      <vt:lpstr>Design with NbTi LHC dipole cable (inner)</vt:lpstr>
      <vt:lpstr>Alternative design with bronze Nb3Sn ITER TF strand: 6-6.5 T field with 22 mm coil width</vt:lpstr>
      <vt:lpstr>Design with bronze Nb3Sn ITER TF strand &amp; cable</vt:lpstr>
      <vt:lpstr>Stray field of the magnet</vt:lpstr>
      <vt:lpstr>スライド 13</vt:lpstr>
      <vt:lpstr>Summary</vt:lpstr>
      <vt:lpstr>スライド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understanding and status of our dipole magnet development for HL-LHC</dc:title>
  <dc:creator>qingjin</dc:creator>
  <cp:lastModifiedBy>Nakamoto Tatsushi</cp:lastModifiedBy>
  <cp:revision>629</cp:revision>
  <dcterms:created xsi:type="dcterms:W3CDTF">2011-11-17T04:15:17Z</dcterms:created>
  <dcterms:modified xsi:type="dcterms:W3CDTF">2011-11-17T05:41:38Z</dcterms:modified>
</cp:coreProperties>
</file>